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63" r:id="rId2"/>
    <p:sldId id="1067" r:id="rId3"/>
    <p:sldId id="763" r:id="rId4"/>
    <p:sldId id="842" r:id="rId5"/>
    <p:sldId id="1070" r:id="rId6"/>
    <p:sldId id="1068" r:id="rId7"/>
    <p:sldId id="258" r:id="rId8"/>
    <p:sldId id="260" r:id="rId9"/>
    <p:sldId id="261"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04" autoAdjust="0"/>
    <p:restoredTop sz="94660"/>
  </p:normalViewPr>
  <p:slideViewPr>
    <p:cSldViewPr snapToGrid="0">
      <p:cViewPr varScale="1">
        <p:scale>
          <a:sx n="67" d="100"/>
          <a:sy n="67" d="100"/>
        </p:scale>
        <p:origin x="66" y="18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9D5948-3595-4549-873F-5C7FD7F3BF35}" type="datetimeFigureOut">
              <a:rPr lang="en-US" smtClean="0"/>
              <a:t>12/10/2020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402D498-3ED8-4156-BFF0-BB60A35D8ABC}" type="slidenum">
              <a:rPr lang="en-US" smtClean="0"/>
              <a:t>‹#›</a:t>
            </a:fld>
            <a:endParaRPr lang="en-US"/>
          </a:p>
        </p:txBody>
      </p:sp>
    </p:spTree>
    <p:extLst>
      <p:ext uri="{BB962C8B-B14F-4D97-AF65-F5344CB8AC3E}">
        <p14:creationId xmlns:p14="http://schemas.microsoft.com/office/powerpoint/2010/main" val="30471264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a:ln/>
        </p:spPr>
      </p:sp>
      <p:sp>
        <p:nvSpPr>
          <p:cNvPr id="91139" name="Notes Placeholder 2"/>
          <p:cNvSpPr>
            <a:spLocks noGrp="1"/>
          </p:cNvSpPr>
          <p:nvPr>
            <p:ph type="body" idx="1"/>
          </p:nvPr>
        </p:nvSpPr>
        <p:spPr>
          <a:noFill/>
          <a:ln/>
        </p:spPr>
        <p:txBody>
          <a:bodyPr/>
          <a:lstStyle/>
          <a:p>
            <a:endParaRPr lang="en-ZA" dirty="0"/>
          </a:p>
        </p:txBody>
      </p:sp>
      <p:sp>
        <p:nvSpPr>
          <p:cNvPr id="91141" name="Slide Number Placeholder 4"/>
          <p:cNvSpPr>
            <a:spLocks noGrp="1"/>
          </p:cNvSpPr>
          <p:nvPr>
            <p:ph type="sldNum" sz="quarter" idx="5"/>
          </p:nvPr>
        </p:nvSpPr>
        <p:spPr>
          <a:noFill/>
        </p:spPr>
        <p:txBody>
          <a:bodyPr/>
          <a:lstStyle/>
          <a:p>
            <a:pPr defTabSz="921723"/>
            <a:fld id="{1A8BF375-1E98-4A87-9924-25B90AD024B8}" type="slidenum">
              <a:rPr lang="en-US" smtClean="0"/>
              <a:pPr defTabSz="921723"/>
              <a:t>2</a:t>
            </a:fld>
            <a:endParaRPr lang="en-US" dirty="0"/>
          </a:p>
        </p:txBody>
      </p:sp>
    </p:spTree>
    <p:extLst>
      <p:ext uri="{BB962C8B-B14F-4D97-AF65-F5344CB8AC3E}">
        <p14:creationId xmlns:p14="http://schemas.microsoft.com/office/powerpoint/2010/main" val="32479704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2D55A7-3E97-4BEC-9CF6-094E7531470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FCAA886-3BFD-4866-A342-842C4157CBD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67D15AA-F892-4D87-9F85-4138DE3B95BC}"/>
              </a:ext>
            </a:extLst>
          </p:cNvPr>
          <p:cNvSpPr>
            <a:spLocks noGrp="1"/>
          </p:cNvSpPr>
          <p:nvPr>
            <p:ph type="dt" sz="half" idx="10"/>
          </p:nvPr>
        </p:nvSpPr>
        <p:spPr/>
        <p:txBody>
          <a:bodyPr/>
          <a:lstStyle/>
          <a:p>
            <a:fld id="{A4B728A9-C2C1-4657-ABEA-D76FE82C51A4}" type="datetimeFigureOut">
              <a:rPr lang="en-US" smtClean="0"/>
              <a:t>12/10/2020</a:t>
            </a:fld>
            <a:endParaRPr lang="en-US"/>
          </a:p>
        </p:txBody>
      </p:sp>
      <p:sp>
        <p:nvSpPr>
          <p:cNvPr id="5" name="Footer Placeholder 4">
            <a:extLst>
              <a:ext uri="{FF2B5EF4-FFF2-40B4-BE49-F238E27FC236}">
                <a16:creationId xmlns:a16="http://schemas.microsoft.com/office/drawing/2014/main" id="{B62B052C-958B-4F5B-BDAA-B5F26E3A61A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039BA73-7261-4CBB-AD51-E4FF8166DC6D}"/>
              </a:ext>
            </a:extLst>
          </p:cNvPr>
          <p:cNvSpPr>
            <a:spLocks noGrp="1"/>
          </p:cNvSpPr>
          <p:nvPr>
            <p:ph type="sldNum" sz="quarter" idx="12"/>
          </p:nvPr>
        </p:nvSpPr>
        <p:spPr/>
        <p:txBody>
          <a:bodyPr/>
          <a:lstStyle/>
          <a:p>
            <a:fld id="{C18EFEFB-3096-4372-87AE-173E9704BD8D}" type="slidenum">
              <a:rPr lang="en-US" smtClean="0"/>
              <a:t>‹#›</a:t>
            </a:fld>
            <a:endParaRPr lang="en-US"/>
          </a:p>
        </p:txBody>
      </p:sp>
    </p:spTree>
    <p:extLst>
      <p:ext uri="{BB962C8B-B14F-4D97-AF65-F5344CB8AC3E}">
        <p14:creationId xmlns:p14="http://schemas.microsoft.com/office/powerpoint/2010/main" val="31066988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312717-BEB0-4367-B6FF-02C5DA37ABA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7BDE065-3697-4887-8514-EC86CB3695A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23831B3-D199-4B4E-B776-BA3E566D8216}"/>
              </a:ext>
            </a:extLst>
          </p:cNvPr>
          <p:cNvSpPr>
            <a:spLocks noGrp="1"/>
          </p:cNvSpPr>
          <p:nvPr>
            <p:ph type="dt" sz="half" idx="10"/>
          </p:nvPr>
        </p:nvSpPr>
        <p:spPr/>
        <p:txBody>
          <a:bodyPr/>
          <a:lstStyle/>
          <a:p>
            <a:fld id="{A4B728A9-C2C1-4657-ABEA-D76FE82C51A4}" type="datetimeFigureOut">
              <a:rPr lang="en-US" smtClean="0"/>
              <a:t>12/10/2020</a:t>
            </a:fld>
            <a:endParaRPr lang="en-US"/>
          </a:p>
        </p:txBody>
      </p:sp>
      <p:sp>
        <p:nvSpPr>
          <p:cNvPr id="5" name="Footer Placeholder 4">
            <a:extLst>
              <a:ext uri="{FF2B5EF4-FFF2-40B4-BE49-F238E27FC236}">
                <a16:creationId xmlns:a16="http://schemas.microsoft.com/office/drawing/2014/main" id="{129EA419-9D83-4F00-80FC-4B2A7542CC0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916B3D1-DB9B-4998-8647-D4BDEA1C7C90}"/>
              </a:ext>
            </a:extLst>
          </p:cNvPr>
          <p:cNvSpPr>
            <a:spLocks noGrp="1"/>
          </p:cNvSpPr>
          <p:nvPr>
            <p:ph type="sldNum" sz="quarter" idx="12"/>
          </p:nvPr>
        </p:nvSpPr>
        <p:spPr/>
        <p:txBody>
          <a:bodyPr/>
          <a:lstStyle/>
          <a:p>
            <a:fld id="{C18EFEFB-3096-4372-87AE-173E9704BD8D}" type="slidenum">
              <a:rPr lang="en-US" smtClean="0"/>
              <a:t>‹#›</a:t>
            </a:fld>
            <a:endParaRPr lang="en-US"/>
          </a:p>
        </p:txBody>
      </p:sp>
    </p:spTree>
    <p:extLst>
      <p:ext uri="{BB962C8B-B14F-4D97-AF65-F5344CB8AC3E}">
        <p14:creationId xmlns:p14="http://schemas.microsoft.com/office/powerpoint/2010/main" val="10500039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878A505-C862-4169-9418-AB64EA450E3E}"/>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7F5E28D-6425-4560-A9C5-25F458B4BB6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CFB4A51-7C25-4010-B315-76816F44418E}"/>
              </a:ext>
            </a:extLst>
          </p:cNvPr>
          <p:cNvSpPr>
            <a:spLocks noGrp="1"/>
          </p:cNvSpPr>
          <p:nvPr>
            <p:ph type="dt" sz="half" idx="10"/>
          </p:nvPr>
        </p:nvSpPr>
        <p:spPr/>
        <p:txBody>
          <a:bodyPr/>
          <a:lstStyle/>
          <a:p>
            <a:fld id="{A4B728A9-C2C1-4657-ABEA-D76FE82C51A4}" type="datetimeFigureOut">
              <a:rPr lang="en-US" smtClean="0"/>
              <a:t>12/10/2020</a:t>
            </a:fld>
            <a:endParaRPr lang="en-US"/>
          </a:p>
        </p:txBody>
      </p:sp>
      <p:sp>
        <p:nvSpPr>
          <p:cNvPr id="5" name="Footer Placeholder 4">
            <a:extLst>
              <a:ext uri="{FF2B5EF4-FFF2-40B4-BE49-F238E27FC236}">
                <a16:creationId xmlns:a16="http://schemas.microsoft.com/office/drawing/2014/main" id="{74343180-B717-4D36-9AC3-AD5FE22A8E0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3FBAA96-9DAE-4202-8ACF-FFC4920F57F8}"/>
              </a:ext>
            </a:extLst>
          </p:cNvPr>
          <p:cNvSpPr>
            <a:spLocks noGrp="1"/>
          </p:cNvSpPr>
          <p:nvPr>
            <p:ph type="sldNum" sz="quarter" idx="12"/>
          </p:nvPr>
        </p:nvSpPr>
        <p:spPr/>
        <p:txBody>
          <a:bodyPr/>
          <a:lstStyle/>
          <a:p>
            <a:fld id="{C18EFEFB-3096-4372-87AE-173E9704BD8D}" type="slidenum">
              <a:rPr lang="en-US" smtClean="0"/>
              <a:t>‹#›</a:t>
            </a:fld>
            <a:endParaRPr lang="en-US"/>
          </a:p>
        </p:txBody>
      </p:sp>
    </p:spTree>
    <p:extLst>
      <p:ext uri="{BB962C8B-B14F-4D97-AF65-F5344CB8AC3E}">
        <p14:creationId xmlns:p14="http://schemas.microsoft.com/office/powerpoint/2010/main" val="23981204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2153F8-F539-4A00-961F-BB3CD13CF51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A3B0A84-9491-4027-A29F-6C078576FF8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426094F-6798-4873-876A-51DF4ED33112}"/>
              </a:ext>
            </a:extLst>
          </p:cNvPr>
          <p:cNvSpPr>
            <a:spLocks noGrp="1"/>
          </p:cNvSpPr>
          <p:nvPr>
            <p:ph type="dt" sz="half" idx="10"/>
          </p:nvPr>
        </p:nvSpPr>
        <p:spPr/>
        <p:txBody>
          <a:bodyPr/>
          <a:lstStyle/>
          <a:p>
            <a:fld id="{A4B728A9-C2C1-4657-ABEA-D76FE82C51A4}" type="datetimeFigureOut">
              <a:rPr lang="en-US" smtClean="0"/>
              <a:t>12/10/2020</a:t>
            </a:fld>
            <a:endParaRPr lang="en-US"/>
          </a:p>
        </p:txBody>
      </p:sp>
      <p:sp>
        <p:nvSpPr>
          <p:cNvPr id="5" name="Footer Placeholder 4">
            <a:extLst>
              <a:ext uri="{FF2B5EF4-FFF2-40B4-BE49-F238E27FC236}">
                <a16:creationId xmlns:a16="http://schemas.microsoft.com/office/drawing/2014/main" id="{6E5E4002-E3A7-4101-BD51-14413606F83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B2691CA-1DED-40AA-90F5-33A8CE49F8E8}"/>
              </a:ext>
            </a:extLst>
          </p:cNvPr>
          <p:cNvSpPr>
            <a:spLocks noGrp="1"/>
          </p:cNvSpPr>
          <p:nvPr>
            <p:ph type="sldNum" sz="quarter" idx="12"/>
          </p:nvPr>
        </p:nvSpPr>
        <p:spPr/>
        <p:txBody>
          <a:bodyPr/>
          <a:lstStyle/>
          <a:p>
            <a:fld id="{C18EFEFB-3096-4372-87AE-173E9704BD8D}" type="slidenum">
              <a:rPr lang="en-US" smtClean="0"/>
              <a:t>‹#›</a:t>
            </a:fld>
            <a:endParaRPr lang="en-US"/>
          </a:p>
        </p:txBody>
      </p:sp>
    </p:spTree>
    <p:extLst>
      <p:ext uri="{BB962C8B-B14F-4D97-AF65-F5344CB8AC3E}">
        <p14:creationId xmlns:p14="http://schemas.microsoft.com/office/powerpoint/2010/main" val="14383630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5E1088-8440-4F90-A69D-6170E3E4ECE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E36746D-C636-44A4-B174-FCBA36BCB3D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3931A34-9F41-4714-B412-C462F9FD9AD5}"/>
              </a:ext>
            </a:extLst>
          </p:cNvPr>
          <p:cNvSpPr>
            <a:spLocks noGrp="1"/>
          </p:cNvSpPr>
          <p:nvPr>
            <p:ph type="dt" sz="half" idx="10"/>
          </p:nvPr>
        </p:nvSpPr>
        <p:spPr/>
        <p:txBody>
          <a:bodyPr/>
          <a:lstStyle/>
          <a:p>
            <a:fld id="{A4B728A9-C2C1-4657-ABEA-D76FE82C51A4}" type="datetimeFigureOut">
              <a:rPr lang="en-US" smtClean="0"/>
              <a:t>12/10/2020</a:t>
            </a:fld>
            <a:endParaRPr lang="en-US"/>
          </a:p>
        </p:txBody>
      </p:sp>
      <p:sp>
        <p:nvSpPr>
          <p:cNvPr id="5" name="Footer Placeholder 4">
            <a:extLst>
              <a:ext uri="{FF2B5EF4-FFF2-40B4-BE49-F238E27FC236}">
                <a16:creationId xmlns:a16="http://schemas.microsoft.com/office/drawing/2014/main" id="{A79254F4-F136-4E93-AF1F-2D28349816B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1CD9B72-637D-4F13-B227-12CAF6323A21}"/>
              </a:ext>
            </a:extLst>
          </p:cNvPr>
          <p:cNvSpPr>
            <a:spLocks noGrp="1"/>
          </p:cNvSpPr>
          <p:nvPr>
            <p:ph type="sldNum" sz="quarter" idx="12"/>
          </p:nvPr>
        </p:nvSpPr>
        <p:spPr/>
        <p:txBody>
          <a:bodyPr/>
          <a:lstStyle/>
          <a:p>
            <a:fld id="{C18EFEFB-3096-4372-87AE-173E9704BD8D}" type="slidenum">
              <a:rPr lang="en-US" smtClean="0"/>
              <a:t>‹#›</a:t>
            </a:fld>
            <a:endParaRPr lang="en-US"/>
          </a:p>
        </p:txBody>
      </p:sp>
    </p:spTree>
    <p:extLst>
      <p:ext uri="{BB962C8B-B14F-4D97-AF65-F5344CB8AC3E}">
        <p14:creationId xmlns:p14="http://schemas.microsoft.com/office/powerpoint/2010/main" val="20599739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C1EAA3-D089-4AA7-898E-0D8B7305B86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5A602E3-C6B9-4ECE-94E0-C2AC04283AC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C69EF06-64D7-4B47-B39B-072E33746DA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FEED4E8-F755-4399-9358-9C262320B6EC}"/>
              </a:ext>
            </a:extLst>
          </p:cNvPr>
          <p:cNvSpPr>
            <a:spLocks noGrp="1"/>
          </p:cNvSpPr>
          <p:nvPr>
            <p:ph type="dt" sz="half" idx="10"/>
          </p:nvPr>
        </p:nvSpPr>
        <p:spPr/>
        <p:txBody>
          <a:bodyPr/>
          <a:lstStyle/>
          <a:p>
            <a:fld id="{A4B728A9-C2C1-4657-ABEA-D76FE82C51A4}" type="datetimeFigureOut">
              <a:rPr lang="en-US" smtClean="0"/>
              <a:t>12/10/2020</a:t>
            </a:fld>
            <a:endParaRPr lang="en-US"/>
          </a:p>
        </p:txBody>
      </p:sp>
      <p:sp>
        <p:nvSpPr>
          <p:cNvPr id="6" name="Footer Placeholder 5">
            <a:extLst>
              <a:ext uri="{FF2B5EF4-FFF2-40B4-BE49-F238E27FC236}">
                <a16:creationId xmlns:a16="http://schemas.microsoft.com/office/drawing/2014/main" id="{AB557414-2156-46F9-96C5-27818D6B3EE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D6C6AD7-C9C7-4CE8-AC00-F277C9415600}"/>
              </a:ext>
            </a:extLst>
          </p:cNvPr>
          <p:cNvSpPr>
            <a:spLocks noGrp="1"/>
          </p:cNvSpPr>
          <p:nvPr>
            <p:ph type="sldNum" sz="quarter" idx="12"/>
          </p:nvPr>
        </p:nvSpPr>
        <p:spPr/>
        <p:txBody>
          <a:bodyPr/>
          <a:lstStyle/>
          <a:p>
            <a:fld id="{C18EFEFB-3096-4372-87AE-173E9704BD8D}" type="slidenum">
              <a:rPr lang="en-US" smtClean="0"/>
              <a:t>‹#›</a:t>
            </a:fld>
            <a:endParaRPr lang="en-US"/>
          </a:p>
        </p:txBody>
      </p:sp>
    </p:spTree>
    <p:extLst>
      <p:ext uri="{BB962C8B-B14F-4D97-AF65-F5344CB8AC3E}">
        <p14:creationId xmlns:p14="http://schemas.microsoft.com/office/powerpoint/2010/main" val="30753965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B3B15E-5602-40E6-8ACA-ACD0CA4B254A}"/>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3917E7B-7B53-4EC6-AD6E-CF9E552ED36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76282A9-32A7-478F-800B-FB88299DDDB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04D36B8-12F4-46D3-BE4A-E8AF0FAAC75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7107CF7-E20B-429F-8351-89802A2D5F1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4157CB4-C0C6-4A64-98CD-7B6A76DF074E}"/>
              </a:ext>
            </a:extLst>
          </p:cNvPr>
          <p:cNvSpPr>
            <a:spLocks noGrp="1"/>
          </p:cNvSpPr>
          <p:nvPr>
            <p:ph type="dt" sz="half" idx="10"/>
          </p:nvPr>
        </p:nvSpPr>
        <p:spPr/>
        <p:txBody>
          <a:bodyPr/>
          <a:lstStyle/>
          <a:p>
            <a:fld id="{A4B728A9-C2C1-4657-ABEA-D76FE82C51A4}" type="datetimeFigureOut">
              <a:rPr lang="en-US" smtClean="0"/>
              <a:t>12/10/2020</a:t>
            </a:fld>
            <a:endParaRPr lang="en-US"/>
          </a:p>
        </p:txBody>
      </p:sp>
      <p:sp>
        <p:nvSpPr>
          <p:cNvPr id="8" name="Footer Placeholder 7">
            <a:extLst>
              <a:ext uri="{FF2B5EF4-FFF2-40B4-BE49-F238E27FC236}">
                <a16:creationId xmlns:a16="http://schemas.microsoft.com/office/drawing/2014/main" id="{290D5F10-87D3-42C3-9178-9141B502235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4BEDB7C-E9FD-4A2C-B6C7-F8AEB7F06BB5}"/>
              </a:ext>
            </a:extLst>
          </p:cNvPr>
          <p:cNvSpPr>
            <a:spLocks noGrp="1"/>
          </p:cNvSpPr>
          <p:nvPr>
            <p:ph type="sldNum" sz="quarter" idx="12"/>
          </p:nvPr>
        </p:nvSpPr>
        <p:spPr/>
        <p:txBody>
          <a:bodyPr/>
          <a:lstStyle/>
          <a:p>
            <a:fld id="{C18EFEFB-3096-4372-87AE-173E9704BD8D}" type="slidenum">
              <a:rPr lang="en-US" smtClean="0"/>
              <a:t>‹#›</a:t>
            </a:fld>
            <a:endParaRPr lang="en-US"/>
          </a:p>
        </p:txBody>
      </p:sp>
    </p:spTree>
    <p:extLst>
      <p:ext uri="{BB962C8B-B14F-4D97-AF65-F5344CB8AC3E}">
        <p14:creationId xmlns:p14="http://schemas.microsoft.com/office/powerpoint/2010/main" val="33122746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060C5-5A62-43AD-94EB-CACF898255E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3B25970-F544-44BB-A9A7-DE02241FEBD8}"/>
              </a:ext>
            </a:extLst>
          </p:cNvPr>
          <p:cNvSpPr>
            <a:spLocks noGrp="1"/>
          </p:cNvSpPr>
          <p:nvPr>
            <p:ph type="dt" sz="half" idx="10"/>
          </p:nvPr>
        </p:nvSpPr>
        <p:spPr/>
        <p:txBody>
          <a:bodyPr/>
          <a:lstStyle/>
          <a:p>
            <a:fld id="{A4B728A9-C2C1-4657-ABEA-D76FE82C51A4}" type="datetimeFigureOut">
              <a:rPr lang="en-US" smtClean="0"/>
              <a:t>12/10/2020</a:t>
            </a:fld>
            <a:endParaRPr lang="en-US"/>
          </a:p>
        </p:txBody>
      </p:sp>
      <p:sp>
        <p:nvSpPr>
          <p:cNvPr id="4" name="Footer Placeholder 3">
            <a:extLst>
              <a:ext uri="{FF2B5EF4-FFF2-40B4-BE49-F238E27FC236}">
                <a16:creationId xmlns:a16="http://schemas.microsoft.com/office/drawing/2014/main" id="{00522A60-7CA0-4EF5-826B-EC36351EFC3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ABBC869-26C0-4070-9A31-918B7D5C74BA}"/>
              </a:ext>
            </a:extLst>
          </p:cNvPr>
          <p:cNvSpPr>
            <a:spLocks noGrp="1"/>
          </p:cNvSpPr>
          <p:nvPr>
            <p:ph type="sldNum" sz="quarter" idx="12"/>
          </p:nvPr>
        </p:nvSpPr>
        <p:spPr/>
        <p:txBody>
          <a:bodyPr/>
          <a:lstStyle/>
          <a:p>
            <a:fld id="{C18EFEFB-3096-4372-87AE-173E9704BD8D}" type="slidenum">
              <a:rPr lang="en-US" smtClean="0"/>
              <a:t>‹#›</a:t>
            </a:fld>
            <a:endParaRPr lang="en-US"/>
          </a:p>
        </p:txBody>
      </p:sp>
    </p:spTree>
    <p:extLst>
      <p:ext uri="{BB962C8B-B14F-4D97-AF65-F5344CB8AC3E}">
        <p14:creationId xmlns:p14="http://schemas.microsoft.com/office/powerpoint/2010/main" val="29740111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1C12211-E7A7-4056-8720-A9D9D3E5803F}"/>
              </a:ext>
            </a:extLst>
          </p:cNvPr>
          <p:cNvSpPr>
            <a:spLocks noGrp="1"/>
          </p:cNvSpPr>
          <p:nvPr>
            <p:ph type="dt" sz="half" idx="10"/>
          </p:nvPr>
        </p:nvSpPr>
        <p:spPr/>
        <p:txBody>
          <a:bodyPr/>
          <a:lstStyle/>
          <a:p>
            <a:fld id="{A4B728A9-C2C1-4657-ABEA-D76FE82C51A4}" type="datetimeFigureOut">
              <a:rPr lang="en-US" smtClean="0"/>
              <a:t>12/10/2020</a:t>
            </a:fld>
            <a:endParaRPr lang="en-US"/>
          </a:p>
        </p:txBody>
      </p:sp>
      <p:sp>
        <p:nvSpPr>
          <p:cNvPr id="3" name="Footer Placeholder 2">
            <a:extLst>
              <a:ext uri="{FF2B5EF4-FFF2-40B4-BE49-F238E27FC236}">
                <a16:creationId xmlns:a16="http://schemas.microsoft.com/office/drawing/2014/main" id="{15AE2620-C160-41F4-8AC3-2C423BC6494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A75904F-4447-47E6-8F18-FD187E538968}"/>
              </a:ext>
            </a:extLst>
          </p:cNvPr>
          <p:cNvSpPr>
            <a:spLocks noGrp="1"/>
          </p:cNvSpPr>
          <p:nvPr>
            <p:ph type="sldNum" sz="quarter" idx="12"/>
          </p:nvPr>
        </p:nvSpPr>
        <p:spPr/>
        <p:txBody>
          <a:bodyPr/>
          <a:lstStyle/>
          <a:p>
            <a:fld id="{C18EFEFB-3096-4372-87AE-173E9704BD8D}" type="slidenum">
              <a:rPr lang="en-US" smtClean="0"/>
              <a:t>‹#›</a:t>
            </a:fld>
            <a:endParaRPr lang="en-US"/>
          </a:p>
        </p:txBody>
      </p:sp>
    </p:spTree>
    <p:extLst>
      <p:ext uri="{BB962C8B-B14F-4D97-AF65-F5344CB8AC3E}">
        <p14:creationId xmlns:p14="http://schemas.microsoft.com/office/powerpoint/2010/main" val="4582045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309C49-3E77-4641-95D7-47EC9828EC1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4980649-E4CD-4F72-A752-7F29A1A259B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A70F89C-53B0-48EE-9E96-3792B805B42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F2350A2-5733-4C1E-A4E2-EA01F5F6245F}"/>
              </a:ext>
            </a:extLst>
          </p:cNvPr>
          <p:cNvSpPr>
            <a:spLocks noGrp="1"/>
          </p:cNvSpPr>
          <p:nvPr>
            <p:ph type="dt" sz="half" idx="10"/>
          </p:nvPr>
        </p:nvSpPr>
        <p:spPr/>
        <p:txBody>
          <a:bodyPr/>
          <a:lstStyle/>
          <a:p>
            <a:fld id="{A4B728A9-C2C1-4657-ABEA-D76FE82C51A4}" type="datetimeFigureOut">
              <a:rPr lang="en-US" smtClean="0"/>
              <a:t>12/10/2020</a:t>
            </a:fld>
            <a:endParaRPr lang="en-US"/>
          </a:p>
        </p:txBody>
      </p:sp>
      <p:sp>
        <p:nvSpPr>
          <p:cNvPr id="6" name="Footer Placeholder 5">
            <a:extLst>
              <a:ext uri="{FF2B5EF4-FFF2-40B4-BE49-F238E27FC236}">
                <a16:creationId xmlns:a16="http://schemas.microsoft.com/office/drawing/2014/main" id="{50C59447-30D5-4C8B-8BCA-212B495A5F5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7AD29C8-6871-41CB-B6DF-709D2AC2EED3}"/>
              </a:ext>
            </a:extLst>
          </p:cNvPr>
          <p:cNvSpPr>
            <a:spLocks noGrp="1"/>
          </p:cNvSpPr>
          <p:nvPr>
            <p:ph type="sldNum" sz="quarter" idx="12"/>
          </p:nvPr>
        </p:nvSpPr>
        <p:spPr/>
        <p:txBody>
          <a:bodyPr/>
          <a:lstStyle/>
          <a:p>
            <a:fld id="{C18EFEFB-3096-4372-87AE-173E9704BD8D}" type="slidenum">
              <a:rPr lang="en-US" smtClean="0"/>
              <a:t>‹#›</a:t>
            </a:fld>
            <a:endParaRPr lang="en-US"/>
          </a:p>
        </p:txBody>
      </p:sp>
    </p:spTree>
    <p:extLst>
      <p:ext uri="{BB962C8B-B14F-4D97-AF65-F5344CB8AC3E}">
        <p14:creationId xmlns:p14="http://schemas.microsoft.com/office/powerpoint/2010/main" val="42334437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1FEA3C-109E-4D6B-BE85-5E257F1F981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126268D-E00A-4F35-B0DC-0F86DE00ABD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67354E0-4987-47E3-BD96-BF2F5DD7AD3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41FE75D-CC19-4563-BB50-D96802A6E024}"/>
              </a:ext>
            </a:extLst>
          </p:cNvPr>
          <p:cNvSpPr>
            <a:spLocks noGrp="1"/>
          </p:cNvSpPr>
          <p:nvPr>
            <p:ph type="dt" sz="half" idx="10"/>
          </p:nvPr>
        </p:nvSpPr>
        <p:spPr/>
        <p:txBody>
          <a:bodyPr/>
          <a:lstStyle/>
          <a:p>
            <a:fld id="{A4B728A9-C2C1-4657-ABEA-D76FE82C51A4}" type="datetimeFigureOut">
              <a:rPr lang="en-US" smtClean="0"/>
              <a:t>12/10/2020</a:t>
            </a:fld>
            <a:endParaRPr lang="en-US"/>
          </a:p>
        </p:txBody>
      </p:sp>
      <p:sp>
        <p:nvSpPr>
          <p:cNvPr id="6" name="Footer Placeholder 5">
            <a:extLst>
              <a:ext uri="{FF2B5EF4-FFF2-40B4-BE49-F238E27FC236}">
                <a16:creationId xmlns:a16="http://schemas.microsoft.com/office/drawing/2014/main" id="{1498526E-0B5F-484C-944C-E0B074DBB71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AF5CA1D-BDC4-4F2A-8B07-13AD08F865D4}"/>
              </a:ext>
            </a:extLst>
          </p:cNvPr>
          <p:cNvSpPr>
            <a:spLocks noGrp="1"/>
          </p:cNvSpPr>
          <p:nvPr>
            <p:ph type="sldNum" sz="quarter" idx="12"/>
          </p:nvPr>
        </p:nvSpPr>
        <p:spPr/>
        <p:txBody>
          <a:bodyPr/>
          <a:lstStyle/>
          <a:p>
            <a:fld id="{C18EFEFB-3096-4372-87AE-173E9704BD8D}" type="slidenum">
              <a:rPr lang="en-US" smtClean="0"/>
              <a:t>‹#›</a:t>
            </a:fld>
            <a:endParaRPr lang="en-US"/>
          </a:p>
        </p:txBody>
      </p:sp>
    </p:spTree>
    <p:extLst>
      <p:ext uri="{BB962C8B-B14F-4D97-AF65-F5344CB8AC3E}">
        <p14:creationId xmlns:p14="http://schemas.microsoft.com/office/powerpoint/2010/main" val="32863356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8C3476F-49CB-4401-9CDE-E6084E94225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4DAB319-8FC2-4749-BA8B-FDED1C556B9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68BA2B7-C6CF-41CB-88C0-3FA3D91ADB7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4B728A9-C2C1-4657-ABEA-D76FE82C51A4}" type="datetimeFigureOut">
              <a:rPr lang="en-US" smtClean="0"/>
              <a:t>12/10/2020</a:t>
            </a:fld>
            <a:endParaRPr lang="en-US"/>
          </a:p>
        </p:txBody>
      </p:sp>
      <p:sp>
        <p:nvSpPr>
          <p:cNvPr id="5" name="Footer Placeholder 4">
            <a:extLst>
              <a:ext uri="{FF2B5EF4-FFF2-40B4-BE49-F238E27FC236}">
                <a16:creationId xmlns:a16="http://schemas.microsoft.com/office/drawing/2014/main" id="{CA0F4D61-96EC-4A78-BCE1-CF55DF8B0D2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C289E400-4265-49BC-84E7-7B8D639A971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8EFEFB-3096-4372-87AE-173E9704BD8D}" type="slidenum">
              <a:rPr lang="en-US" smtClean="0"/>
              <a:t>‹#›</a:t>
            </a:fld>
            <a:endParaRPr lang="en-US"/>
          </a:p>
        </p:txBody>
      </p:sp>
    </p:spTree>
    <p:extLst>
      <p:ext uri="{BB962C8B-B14F-4D97-AF65-F5344CB8AC3E}">
        <p14:creationId xmlns:p14="http://schemas.microsoft.com/office/powerpoint/2010/main" val="40089432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84C22C-854D-4913-89AE-6AB12A12B55A}"/>
              </a:ext>
            </a:extLst>
          </p:cNvPr>
          <p:cNvSpPr>
            <a:spLocks noGrp="1"/>
          </p:cNvSpPr>
          <p:nvPr>
            <p:ph type="ctrTitle"/>
          </p:nvPr>
        </p:nvSpPr>
        <p:spPr>
          <a:solidFill>
            <a:schemeClr val="accent6"/>
          </a:solidFill>
        </p:spPr>
        <p:txBody>
          <a:bodyPr/>
          <a:lstStyle/>
          <a:p>
            <a:r>
              <a:rPr lang="en-US" dirty="0"/>
              <a:t>MEETING WITH NPOS</a:t>
            </a:r>
          </a:p>
        </p:txBody>
      </p:sp>
      <p:sp>
        <p:nvSpPr>
          <p:cNvPr id="3" name="Subtitle 2">
            <a:extLst>
              <a:ext uri="{FF2B5EF4-FFF2-40B4-BE49-F238E27FC236}">
                <a16:creationId xmlns:a16="http://schemas.microsoft.com/office/drawing/2014/main" id="{CC66E422-9304-437B-98BE-449500B10F6D}"/>
              </a:ext>
            </a:extLst>
          </p:cNvPr>
          <p:cNvSpPr>
            <a:spLocks noGrp="1"/>
          </p:cNvSpPr>
          <p:nvPr>
            <p:ph type="subTitle" idx="1"/>
          </p:nvPr>
        </p:nvSpPr>
        <p:spPr/>
        <p:txBody>
          <a:bodyPr/>
          <a:lstStyle/>
          <a:p>
            <a:r>
              <a:rPr lang="en-US" b="1" dirty="0"/>
              <a:t>05  January 2021</a:t>
            </a:r>
          </a:p>
          <a:p>
            <a:endParaRPr lang="en-US" b="1" dirty="0"/>
          </a:p>
        </p:txBody>
      </p:sp>
      <p:sp>
        <p:nvSpPr>
          <p:cNvPr id="4" name="Title 1">
            <a:extLst>
              <a:ext uri="{FF2B5EF4-FFF2-40B4-BE49-F238E27FC236}">
                <a16:creationId xmlns:a16="http://schemas.microsoft.com/office/drawing/2014/main" id="{017CE3E3-8301-4425-A780-EDF6FED01C41}"/>
              </a:ext>
            </a:extLst>
          </p:cNvPr>
          <p:cNvSpPr txBox="1">
            <a:spLocks/>
          </p:cNvSpPr>
          <p:nvPr/>
        </p:nvSpPr>
        <p:spPr>
          <a:xfrm>
            <a:off x="1343025" y="371475"/>
            <a:ext cx="9477375" cy="3290888"/>
          </a:xfrm>
          <a:prstGeom prst="rect">
            <a:avLst/>
          </a:prstGeom>
          <a:solidFill>
            <a:schemeClr val="accent6"/>
          </a:solidFill>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b="1" dirty="0"/>
              <a:t>Briefing Session</a:t>
            </a:r>
          </a:p>
          <a:p>
            <a:r>
              <a:rPr lang="en-US" b="1" dirty="0"/>
              <a:t>Asset Verification Bid  </a:t>
            </a:r>
          </a:p>
        </p:txBody>
      </p:sp>
      <p:pic>
        <p:nvPicPr>
          <p:cNvPr id="5" name="Picture 5" descr="C:\Users\BarilengD\Desktop\cwplogo.png">
            <a:extLst>
              <a:ext uri="{FF2B5EF4-FFF2-40B4-BE49-F238E27FC236}">
                <a16:creationId xmlns:a16="http://schemas.microsoft.com/office/drawing/2014/main" id="{F7E0D199-B6E7-46DC-831D-2E2AF030F93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40081" y="6059488"/>
            <a:ext cx="2560638" cy="798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7" descr="correct cogta logo smaller.jpg">
            <a:extLst>
              <a:ext uri="{FF2B5EF4-FFF2-40B4-BE49-F238E27FC236}">
                <a16:creationId xmlns:a16="http://schemas.microsoft.com/office/drawing/2014/main" id="{E0813B6B-C8B1-42C5-AB3B-C6CD0F20CDB2}"/>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28625" y="5957888"/>
            <a:ext cx="4300537" cy="900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383199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8"/>
          <p:cNvSpPr txBox="1">
            <a:spLocks noChangeArrowheads="1"/>
          </p:cNvSpPr>
          <p:nvPr/>
        </p:nvSpPr>
        <p:spPr bwMode="auto">
          <a:xfrm>
            <a:off x="2895600" y="276226"/>
            <a:ext cx="6248400" cy="830997"/>
          </a:xfrm>
          <a:prstGeom prst="rect">
            <a:avLst/>
          </a:prstGeom>
          <a:solidFill>
            <a:schemeClr val="accent6"/>
          </a:solidFill>
          <a:ln w="9525">
            <a:noFill/>
            <a:miter lim="800000"/>
            <a:headEnd/>
            <a:tailEnd/>
          </a:ln>
        </p:spPr>
        <p:txBody>
          <a:bodyPr>
            <a:spAutoFit/>
          </a:bodyPr>
          <a:lstStyle/>
          <a:p>
            <a:pPr algn="ctr"/>
            <a:r>
              <a:rPr lang="en-US" sz="2400" b="1" dirty="0"/>
              <a:t>ORGANISATIONAL STRUCTURE FOR DEPARTMENT OF COOPERATIVE GOVERNANCE</a:t>
            </a:r>
          </a:p>
        </p:txBody>
      </p:sp>
      <p:sp>
        <p:nvSpPr>
          <p:cNvPr id="5123" name="Text Box 10"/>
          <p:cNvSpPr txBox="1">
            <a:spLocks noChangeArrowheads="1"/>
          </p:cNvSpPr>
          <p:nvPr/>
        </p:nvSpPr>
        <p:spPr bwMode="auto">
          <a:xfrm>
            <a:off x="4933960" y="1153319"/>
            <a:ext cx="2590800" cy="923330"/>
          </a:xfrm>
          <a:prstGeom prst="rect">
            <a:avLst/>
          </a:prstGeom>
          <a:noFill/>
          <a:ln w="9525">
            <a:solidFill>
              <a:schemeClr val="tx1"/>
            </a:solidFill>
            <a:miter lim="800000"/>
            <a:headEnd/>
            <a:tailEnd/>
          </a:ln>
        </p:spPr>
        <p:txBody>
          <a:bodyPr wrap="square">
            <a:spAutoFit/>
          </a:bodyPr>
          <a:lstStyle/>
          <a:p>
            <a:pPr algn="ctr"/>
            <a:r>
              <a:rPr lang="en-US" sz="2000" b="1" dirty="0"/>
              <a:t>OFFICE OF THE MINISTER</a:t>
            </a:r>
          </a:p>
          <a:p>
            <a:pPr algn="ctr"/>
            <a:endParaRPr lang="en-US" sz="1400" b="1" dirty="0"/>
          </a:p>
        </p:txBody>
      </p:sp>
      <p:sp>
        <p:nvSpPr>
          <p:cNvPr id="5124" name="Text Box 5"/>
          <p:cNvSpPr txBox="1">
            <a:spLocks noChangeArrowheads="1"/>
          </p:cNvSpPr>
          <p:nvPr/>
        </p:nvSpPr>
        <p:spPr bwMode="auto">
          <a:xfrm>
            <a:off x="4952992" y="2036168"/>
            <a:ext cx="2590800" cy="538609"/>
          </a:xfrm>
          <a:prstGeom prst="rect">
            <a:avLst/>
          </a:prstGeom>
          <a:noFill/>
          <a:ln w="9525">
            <a:solidFill>
              <a:schemeClr val="tx1"/>
            </a:solidFill>
            <a:miter lim="800000"/>
            <a:headEnd/>
            <a:tailEnd/>
          </a:ln>
        </p:spPr>
        <p:txBody>
          <a:bodyPr wrap="square">
            <a:spAutoFit/>
          </a:bodyPr>
          <a:lstStyle/>
          <a:p>
            <a:pPr algn="ctr"/>
            <a:endParaRPr lang="en-US" sz="900" b="1" dirty="0"/>
          </a:p>
          <a:p>
            <a:pPr algn="ctr"/>
            <a:r>
              <a:rPr lang="en-US" sz="2000" b="1" dirty="0"/>
              <a:t>DIRECTOR-GENERAL</a:t>
            </a:r>
          </a:p>
        </p:txBody>
      </p:sp>
      <p:sp>
        <p:nvSpPr>
          <p:cNvPr id="11293" name="Text Box 5"/>
          <p:cNvSpPr txBox="1">
            <a:spLocks noChangeArrowheads="1"/>
          </p:cNvSpPr>
          <p:nvPr/>
        </p:nvSpPr>
        <p:spPr bwMode="auto">
          <a:xfrm>
            <a:off x="3032164" y="3532979"/>
            <a:ext cx="1333692" cy="1600438"/>
          </a:xfrm>
          <a:prstGeom prst="rect">
            <a:avLst/>
          </a:prstGeom>
          <a:noFill/>
          <a:ln w="9525">
            <a:solidFill>
              <a:schemeClr val="tx1"/>
            </a:solidFill>
            <a:miter lim="800000"/>
            <a:headEnd/>
            <a:tailEnd/>
          </a:ln>
        </p:spPr>
        <p:txBody>
          <a:bodyPr wrap="square">
            <a:spAutoFit/>
          </a:bodyPr>
          <a:lstStyle/>
          <a:p>
            <a:pPr algn="ctr">
              <a:defRPr/>
            </a:pPr>
            <a:r>
              <a:rPr lang="en-US" b="1" dirty="0">
                <a:cs typeface="Arial" pitchFamily="34" charset="0"/>
              </a:rPr>
              <a:t>2. BRANCH:</a:t>
            </a:r>
          </a:p>
          <a:p>
            <a:pPr algn="ctr">
              <a:defRPr/>
            </a:pPr>
            <a:r>
              <a:rPr lang="en-US" sz="1400" b="1" dirty="0">
                <a:cs typeface="Arial" pitchFamily="34" charset="0"/>
              </a:rPr>
              <a:t>INSTITUTIONAL DEVELOPMENT</a:t>
            </a:r>
          </a:p>
          <a:p>
            <a:pPr algn="ctr">
              <a:defRPr/>
            </a:pPr>
            <a:endParaRPr lang="en-US" sz="1600" b="1" dirty="0">
              <a:cs typeface="Arial" pitchFamily="34" charset="0"/>
            </a:endParaRPr>
          </a:p>
          <a:p>
            <a:pPr algn="ctr">
              <a:defRPr/>
            </a:pPr>
            <a:endParaRPr lang="en-US" b="1" dirty="0">
              <a:cs typeface="Arial" pitchFamily="34" charset="0"/>
            </a:endParaRPr>
          </a:p>
          <a:p>
            <a:pPr algn="ctr">
              <a:defRPr/>
            </a:pPr>
            <a:endParaRPr lang="en-US" b="1" dirty="0">
              <a:cs typeface="Arial" pitchFamily="34" charset="0"/>
            </a:endParaRPr>
          </a:p>
        </p:txBody>
      </p:sp>
      <p:sp>
        <p:nvSpPr>
          <p:cNvPr id="54" name="Slide Number Placeholder 53"/>
          <p:cNvSpPr>
            <a:spLocks noGrp="1"/>
          </p:cNvSpPr>
          <p:nvPr>
            <p:ph type="sldNum" sz="quarter" idx="12"/>
          </p:nvPr>
        </p:nvSpPr>
        <p:spPr>
          <a:xfrm>
            <a:off x="8305800" y="228601"/>
            <a:ext cx="2133600" cy="365125"/>
          </a:xfrm>
        </p:spPr>
        <p:txBody>
          <a:bodyPr/>
          <a:lstStyle/>
          <a:p>
            <a:pPr>
              <a:defRPr/>
            </a:pPr>
            <a:fld id="{E953A46C-18B9-44A1-88D0-7CE5BDB1A93F}" type="slidenum">
              <a:rPr lang="en-US" smtClean="0"/>
              <a:pPr>
                <a:defRPr/>
              </a:pPr>
              <a:t>2</a:t>
            </a:fld>
            <a:endParaRPr lang="en-US" dirty="0"/>
          </a:p>
        </p:txBody>
      </p:sp>
      <p:cxnSp>
        <p:nvCxnSpPr>
          <p:cNvPr id="38" name="Straight Connector 37"/>
          <p:cNvCxnSpPr/>
          <p:nvPr/>
        </p:nvCxnSpPr>
        <p:spPr>
          <a:xfrm>
            <a:off x="2309787" y="3286124"/>
            <a:ext cx="7426349" cy="391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5400000">
            <a:off x="3727579" y="3398836"/>
            <a:ext cx="227012"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rot="5400000">
            <a:off x="6047582" y="1832756"/>
            <a:ext cx="38100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flipH="1">
            <a:off x="6237289" y="2429662"/>
            <a:ext cx="2381" cy="85646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5400000">
            <a:off x="8197072" y="3399630"/>
            <a:ext cx="22860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Text Box 5"/>
          <p:cNvSpPr txBox="1">
            <a:spLocks noChangeArrowheads="1"/>
          </p:cNvSpPr>
          <p:nvPr/>
        </p:nvSpPr>
        <p:spPr bwMode="auto">
          <a:xfrm>
            <a:off x="9223244" y="3506094"/>
            <a:ext cx="1510418" cy="1754326"/>
          </a:xfrm>
          <a:prstGeom prst="rect">
            <a:avLst/>
          </a:prstGeom>
          <a:noFill/>
          <a:ln w="9525">
            <a:solidFill>
              <a:schemeClr val="tx1"/>
            </a:solidFill>
            <a:miter lim="800000"/>
            <a:headEnd/>
            <a:tailEnd/>
          </a:ln>
        </p:spPr>
        <p:txBody>
          <a:bodyPr wrap="square">
            <a:spAutoFit/>
          </a:bodyPr>
          <a:lstStyle/>
          <a:p>
            <a:pPr algn="ctr"/>
            <a:r>
              <a:rPr lang="en-US" b="1" dirty="0"/>
              <a:t>6. BRANCH:</a:t>
            </a:r>
          </a:p>
          <a:p>
            <a:pPr algn="ctr">
              <a:defRPr/>
            </a:pPr>
            <a:r>
              <a:rPr lang="en-US" b="1" dirty="0">
                <a:cs typeface="Arial" pitchFamily="34" charset="0"/>
              </a:rPr>
              <a:t>CORPORATE  SERVICES</a:t>
            </a:r>
          </a:p>
          <a:p>
            <a:pPr algn="ctr">
              <a:defRPr/>
            </a:pPr>
            <a:endParaRPr lang="en-US" b="1" dirty="0">
              <a:cs typeface="Arial" pitchFamily="34" charset="0"/>
            </a:endParaRPr>
          </a:p>
          <a:p>
            <a:pPr algn="ctr">
              <a:defRPr/>
            </a:pPr>
            <a:endParaRPr lang="en-US" b="1" dirty="0">
              <a:cs typeface="Arial" pitchFamily="34" charset="0"/>
            </a:endParaRPr>
          </a:p>
          <a:p>
            <a:pPr algn="ctr">
              <a:defRPr/>
            </a:pPr>
            <a:endParaRPr lang="en-US" b="1" dirty="0">
              <a:cs typeface="Arial" pitchFamily="34" charset="0"/>
            </a:endParaRPr>
          </a:p>
        </p:txBody>
      </p:sp>
      <p:sp>
        <p:nvSpPr>
          <p:cNvPr id="36" name="Text Box 5"/>
          <p:cNvSpPr txBox="1">
            <a:spLocks noChangeArrowheads="1"/>
          </p:cNvSpPr>
          <p:nvPr/>
        </p:nvSpPr>
        <p:spPr bwMode="auto">
          <a:xfrm>
            <a:off x="7848851" y="3508786"/>
            <a:ext cx="1293560" cy="1631216"/>
          </a:xfrm>
          <a:prstGeom prst="rect">
            <a:avLst/>
          </a:prstGeom>
          <a:solidFill>
            <a:schemeClr val="accent6"/>
          </a:solidFill>
          <a:ln w="9525">
            <a:solidFill>
              <a:schemeClr val="tx1"/>
            </a:solidFill>
            <a:miter lim="800000"/>
            <a:headEnd/>
            <a:tailEnd/>
          </a:ln>
        </p:spPr>
        <p:txBody>
          <a:bodyPr wrap="square">
            <a:spAutoFit/>
          </a:bodyPr>
          <a:lstStyle/>
          <a:p>
            <a:pPr algn="ctr"/>
            <a:r>
              <a:rPr lang="en-US" b="1" dirty="0"/>
              <a:t>5. CHIEF </a:t>
            </a:r>
            <a:r>
              <a:rPr lang="en-US" sz="1400" b="1" dirty="0"/>
              <a:t>DIRECTORATE:</a:t>
            </a:r>
          </a:p>
          <a:p>
            <a:pPr algn="ctr"/>
            <a:r>
              <a:rPr lang="en-US" sz="1400" b="1" dirty="0">
                <a:cs typeface="Arial" pitchFamily="34" charset="0"/>
              </a:rPr>
              <a:t>FINANCE</a:t>
            </a:r>
          </a:p>
          <a:p>
            <a:pPr algn="ctr"/>
            <a:endParaRPr lang="en-US" b="1" dirty="0"/>
          </a:p>
          <a:p>
            <a:pPr algn="ctr">
              <a:defRPr/>
            </a:pPr>
            <a:endParaRPr lang="en-US" b="1" dirty="0">
              <a:cs typeface="Arial" pitchFamily="34" charset="0"/>
            </a:endParaRPr>
          </a:p>
          <a:p>
            <a:pPr algn="ctr">
              <a:defRPr/>
            </a:pPr>
            <a:endParaRPr lang="en-US" b="1" dirty="0">
              <a:cs typeface="Arial" pitchFamily="34" charset="0"/>
            </a:endParaRPr>
          </a:p>
        </p:txBody>
      </p:sp>
      <p:sp>
        <p:nvSpPr>
          <p:cNvPr id="23" name="Text Box 5"/>
          <p:cNvSpPr txBox="1">
            <a:spLocks noChangeArrowheads="1"/>
          </p:cNvSpPr>
          <p:nvPr/>
        </p:nvSpPr>
        <p:spPr bwMode="auto">
          <a:xfrm>
            <a:off x="4652954" y="3521075"/>
            <a:ext cx="1333692" cy="1631216"/>
          </a:xfrm>
          <a:prstGeom prst="rect">
            <a:avLst/>
          </a:prstGeom>
          <a:noFill/>
          <a:ln w="9525">
            <a:solidFill>
              <a:schemeClr val="tx1"/>
            </a:solidFill>
            <a:miter lim="800000"/>
            <a:headEnd/>
            <a:tailEnd/>
          </a:ln>
        </p:spPr>
        <p:txBody>
          <a:bodyPr wrap="square">
            <a:spAutoFit/>
          </a:bodyPr>
          <a:lstStyle/>
          <a:p>
            <a:pPr algn="ctr"/>
            <a:r>
              <a:rPr lang="en-US" b="1" dirty="0"/>
              <a:t>3. BRANCH</a:t>
            </a:r>
            <a:r>
              <a:rPr lang="en-US" b="1" dirty="0">
                <a:cs typeface="Arial" pitchFamily="34" charset="0"/>
              </a:rPr>
              <a:t>: </a:t>
            </a:r>
            <a:r>
              <a:rPr lang="en-US" b="1" dirty="0"/>
              <a:t> </a:t>
            </a:r>
            <a:r>
              <a:rPr lang="en-ZA" sz="1600" b="1" dirty="0"/>
              <a:t>NATIONAL DISASTER MANAGEMENT CENTRE</a:t>
            </a:r>
            <a:r>
              <a:rPr lang="en-ZA" sz="1600" b="1" dirty="0">
                <a:solidFill>
                  <a:srgbClr val="FF0000"/>
                </a:solidFill>
              </a:rPr>
              <a:t> </a:t>
            </a:r>
          </a:p>
          <a:p>
            <a:pPr algn="ctr"/>
            <a:endParaRPr lang="en-US" b="1" dirty="0"/>
          </a:p>
        </p:txBody>
      </p:sp>
      <p:sp>
        <p:nvSpPr>
          <p:cNvPr id="28" name="Text Box 5"/>
          <p:cNvSpPr txBox="1">
            <a:spLocks noChangeArrowheads="1"/>
          </p:cNvSpPr>
          <p:nvPr/>
        </p:nvSpPr>
        <p:spPr bwMode="auto">
          <a:xfrm>
            <a:off x="6205357" y="3532354"/>
            <a:ext cx="1561074" cy="1938992"/>
          </a:xfrm>
          <a:prstGeom prst="rect">
            <a:avLst/>
          </a:prstGeom>
          <a:solidFill>
            <a:schemeClr val="accent2"/>
          </a:solidFill>
          <a:ln w="9525">
            <a:solidFill>
              <a:schemeClr val="tx1"/>
            </a:solidFill>
            <a:miter lim="800000"/>
            <a:headEnd/>
            <a:tailEnd/>
          </a:ln>
        </p:spPr>
        <p:txBody>
          <a:bodyPr wrap="square">
            <a:spAutoFit/>
          </a:bodyPr>
          <a:lstStyle/>
          <a:p>
            <a:pPr algn="ctr"/>
            <a:r>
              <a:rPr lang="en-US" b="1" dirty="0"/>
              <a:t>4. BRANCH:</a:t>
            </a:r>
          </a:p>
          <a:p>
            <a:pPr algn="ctr">
              <a:defRPr/>
            </a:pPr>
            <a:r>
              <a:rPr lang="en-US" sz="1600" b="1" dirty="0"/>
              <a:t>COMMUNITY WORK PROGRAMME</a:t>
            </a:r>
          </a:p>
          <a:p>
            <a:pPr algn="ctr">
              <a:defRPr/>
            </a:pPr>
            <a:endParaRPr lang="en-US" b="1" dirty="0"/>
          </a:p>
          <a:p>
            <a:pPr algn="ctr">
              <a:defRPr/>
            </a:pPr>
            <a:endParaRPr lang="en-US" b="1" dirty="0"/>
          </a:p>
          <a:p>
            <a:pPr algn="ctr">
              <a:defRPr/>
            </a:pPr>
            <a:endParaRPr lang="en-US" b="1" dirty="0">
              <a:cs typeface="Arial" pitchFamily="34" charset="0"/>
            </a:endParaRPr>
          </a:p>
        </p:txBody>
      </p:sp>
      <p:sp>
        <p:nvSpPr>
          <p:cNvPr id="29" name="Text Box 5"/>
          <p:cNvSpPr txBox="1">
            <a:spLocks noChangeArrowheads="1"/>
          </p:cNvSpPr>
          <p:nvPr/>
        </p:nvSpPr>
        <p:spPr bwMode="auto">
          <a:xfrm>
            <a:off x="1315985" y="3567959"/>
            <a:ext cx="1635346" cy="1631216"/>
          </a:xfrm>
          <a:prstGeom prst="rect">
            <a:avLst/>
          </a:prstGeom>
          <a:noFill/>
          <a:ln w="9525">
            <a:solidFill>
              <a:schemeClr val="tx1"/>
            </a:solidFill>
            <a:miter lim="800000"/>
            <a:headEnd/>
            <a:tailEnd/>
          </a:ln>
        </p:spPr>
        <p:txBody>
          <a:bodyPr wrap="square">
            <a:spAutoFit/>
          </a:bodyPr>
          <a:lstStyle/>
          <a:p>
            <a:pPr algn="ctr"/>
            <a:r>
              <a:rPr lang="en-US" b="1" dirty="0">
                <a:cs typeface="Arial" pitchFamily="34" charset="0"/>
              </a:rPr>
              <a:t> 1.BRANCH</a:t>
            </a:r>
          </a:p>
          <a:p>
            <a:pPr algn="ctr"/>
            <a:r>
              <a:rPr lang="en-US" b="1" dirty="0">
                <a:cs typeface="Arial" pitchFamily="34" charset="0"/>
              </a:rPr>
              <a:t> LOCAL </a:t>
            </a:r>
            <a:r>
              <a:rPr lang="en-US" sz="1600" b="1" dirty="0">
                <a:cs typeface="Arial" pitchFamily="34" charset="0"/>
              </a:rPr>
              <a:t>GOVERNMENT SUPPORT &amp; INTERVENTIONS MANAGEMENT</a:t>
            </a:r>
          </a:p>
        </p:txBody>
      </p:sp>
      <p:cxnSp>
        <p:nvCxnSpPr>
          <p:cNvPr id="43" name="Straight Connector 42"/>
          <p:cNvCxnSpPr/>
          <p:nvPr/>
        </p:nvCxnSpPr>
        <p:spPr>
          <a:xfrm rot="5400000">
            <a:off x="2197074" y="3398836"/>
            <a:ext cx="227012"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5400000">
            <a:off x="5188839" y="3406774"/>
            <a:ext cx="227012"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rot="5400000">
            <a:off x="9623423" y="3385342"/>
            <a:ext cx="227012"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5400000">
            <a:off x="7054064" y="3399630"/>
            <a:ext cx="22860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21" name="Picture 5" descr="C:\Users\BarilengD\Desktop\cwplogo.png">
            <a:extLst>
              <a:ext uri="{FF2B5EF4-FFF2-40B4-BE49-F238E27FC236}">
                <a16:creationId xmlns:a16="http://schemas.microsoft.com/office/drawing/2014/main" id="{142C3AA2-0B83-4183-A430-337DEE09F30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10713" y="6093619"/>
            <a:ext cx="2560638" cy="798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978760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a:extLst>
              <a:ext uri="{FF2B5EF4-FFF2-40B4-BE49-F238E27FC236}">
                <a16:creationId xmlns:a16="http://schemas.microsoft.com/office/drawing/2014/main" id="{2C3D894F-642A-4F1A-9B7D-DD2066254011}"/>
              </a:ext>
            </a:extLst>
          </p:cNvPr>
          <p:cNvSpPr>
            <a:spLocks noGrp="1" noChangeArrowheads="1"/>
          </p:cNvSpPr>
          <p:nvPr>
            <p:ph type="title"/>
          </p:nvPr>
        </p:nvSpPr>
        <p:spPr>
          <a:xfrm>
            <a:off x="1524000" y="0"/>
            <a:ext cx="9144000" cy="674688"/>
          </a:xfrm>
          <a:solidFill>
            <a:schemeClr val="accent2"/>
          </a:solidFill>
        </p:spPr>
        <p:txBody>
          <a:bodyPr>
            <a:normAutofit fontScale="90000"/>
          </a:bodyPr>
          <a:lstStyle/>
          <a:p>
            <a:pPr algn="ctr">
              <a:defRPr/>
            </a:pPr>
            <a:br>
              <a:rPr lang="en-US" altLang="en-US" sz="2800" b="1" dirty="0">
                <a:solidFill>
                  <a:schemeClr val="bg1"/>
                </a:solidFill>
                <a:latin typeface="Arial" panose="020B0604020202020204" pitchFamily="34" charset="0"/>
              </a:rPr>
            </a:br>
            <a:br>
              <a:rPr lang="en-US" altLang="en-US" sz="2800" b="1" dirty="0">
                <a:solidFill>
                  <a:schemeClr val="bg1"/>
                </a:solidFill>
                <a:latin typeface="Arial" panose="020B0604020202020204" pitchFamily="34" charset="0"/>
              </a:rPr>
            </a:br>
            <a:r>
              <a:rPr lang="en-US" altLang="en-US" sz="2400" b="1" dirty="0">
                <a:solidFill>
                  <a:schemeClr val="bg1"/>
                </a:solidFill>
                <a:effectLst>
                  <a:outerShdw blurRad="38100" dist="38100" dir="2700000" algn="tl">
                    <a:srgbClr val="000000">
                      <a:alpha val="43137"/>
                    </a:srgbClr>
                  </a:outerShdw>
                </a:effectLst>
                <a:latin typeface="Arial" panose="020B0604020202020204" pitchFamily="34" charset="0"/>
              </a:rPr>
              <a:t>Inception Background &amp; Objectives of CWP</a:t>
            </a:r>
            <a:br>
              <a:rPr lang="en-US" altLang="en-US" sz="2400" b="1" dirty="0">
                <a:solidFill>
                  <a:schemeClr val="bg1"/>
                </a:solidFill>
                <a:effectLst>
                  <a:outerShdw blurRad="38100" dist="38100" dir="2700000" algn="tl">
                    <a:srgbClr val="000000">
                      <a:alpha val="43137"/>
                    </a:srgbClr>
                  </a:outerShdw>
                </a:effectLst>
                <a:latin typeface="Arial" panose="020B0604020202020204" pitchFamily="34" charset="0"/>
              </a:rPr>
            </a:br>
            <a:br>
              <a:rPr lang="en-US" altLang="en-US" sz="3200" b="1" dirty="0">
                <a:solidFill>
                  <a:schemeClr val="bg1"/>
                </a:solidFill>
                <a:latin typeface="Arial" panose="020B0604020202020204" pitchFamily="34" charset="0"/>
              </a:rPr>
            </a:br>
            <a:r>
              <a:rPr lang="en-ZA" altLang="en-US" b="1" dirty="0">
                <a:solidFill>
                  <a:schemeClr val="bg1"/>
                </a:solidFill>
                <a:latin typeface="Century Gothic" panose="020B0502020202020204" pitchFamily="34" charset="0"/>
              </a:rPr>
              <a:t>  </a:t>
            </a:r>
          </a:p>
        </p:txBody>
      </p:sp>
      <p:sp>
        <p:nvSpPr>
          <p:cNvPr id="11267" name="Slide Number Placeholder 4">
            <a:extLst>
              <a:ext uri="{FF2B5EF4-FFF2-40B4-BE49-F238E27FC236}">
                <a16:creationId xmlns:a16="http://schemas.microsoft.com/office/drawing/2014/main" id="{7C8D6207-633D-4308-A93A-D5FA81F2476D}"/>
              </a:ext>
            </a:extLst>
          </p:cNvPr>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B5B2BCE8-C4B3-4C50-B8FC-B10E5413E691}" type="slidenum">
              <a:rPr lang="en-US" altLang="en-US" smtClean="0">
                <a:solidFill>
                  <a:srgbClr val="898989"/>
                </a:solidFill>
                <a:ea typeface="ＭＳ Ｐゴシック" panose="020B0600070205080204" pitchFamily="34" charset="-128"/>
              </a:rPr>
              <a:pPr/>
              <a:t>3</a:t>
            </a:fld>
            <a:endParaRPr lang="en-US" altLang="en-US" sz="1800">
              <a:solidFill>
                <a:srgbClr val="000000"/>
              </a:solidFill>
              <a:ea typeface="ＭＳ Ｐゴシック" panose="020B0600070205080204" pitchFamily="34" charset="-128"/>
            </a:endParaRPr>
          </a:p>
        </p:txBody>
      </p:sp>
      <p:pic>
        <p:nvPicPr>
          <p:cNvPr id="11270" name="Picture 7">
            <a:extLst>
              <a:ext uri="{FF2B5EF4-FFF2-40B4-BE49-F238E27FC236}">
                <a16:creationId xmlns:a16="http://schemas.microsoft.com/office/drawing/2014/main" id="{D8DE95E9-F119-4214-850B-B5D1B5C298E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5300" y="6083300"/>
            <a:ext cx="2235200" cy="661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71" name="Rectangle 1">
            <a:extLst>
              <a:ext uri="{FF2B5EF4-FFF2-40B4-BE49-F238E27FC236}">
                <a16:creationId xmlns:a16="http://schemas.microsoft.com/office/drawing/2014/main" id="{1DDC5BB5-6AEB-4BE3-A32E-A48AABB856D2}"/>
              </a:ext>
            </a:extLst>
          </p:cNvPr>
          <p:cNvSpPr>
            <a:spLocks noChangeArrowheads="1"/>
          </p:cNvSpPr>
          <p:nvPr/>
        </p:nvSpPr>
        <p:spPr bwMode="auto">
          <a:xfrm>
            <a:off x="1765300" y="5873750"/>
            <a:ext cx="8591550" cy="46038"/>
          </a:xfrm>
          <a:prstGeom prst="rect">
            <a:avLst/>
          </a:prstGeom>
          <a:solidFill>
            <a:schemeClr val="accent2"/>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endParaRPr lang="en-US" altLang="en-US">
              <a:solidFill>
                <a:srgbClr val="000000"/>
              </a:solidFill>
            </a:endParaRPr>
          </a:p>
        </p:txBody>
      </p:sp>
      <p:sp>
        <p:nvSpPr>
          <p:cNvPr id="11272" name="Content Placeholder 2">
            <a:extLst>
              <a:ext uri="{FF2B5EF4-FFF2-40B4-BE49-F238E27FC236}">
                <a16:creationId xmlns:a16="http://schemas.microsoft.com/office/drawing/2014/main" id="{0718CB55-7DC5-47E4-A1BF-597B1656A08B}"/>
              </a:ext>
            </a:extLst>
          </p:cNvPr>
          <p:cNvSpPr txBox="1">
            <a:spLocks/>
          </p:cNvSpPr>
          <p:nvPr/>
        </p:nvSpPr>
        <p:spPr bwMode="auto">
          <a:xfrm>
            <a:off x="1555750" y="1296988"/>
            <a:ext cx="4051300" cy="4297362"/>
          </a:xfrm>
          <a:prstGeom prst="rect">
            <a:avLst/>
          </a:prstGeom>
          <a:noFill/>
          <a:ln w="9525">
            <a:solidFill>
              <a:srgbClr val="CA7902"/>
            </a:solidFill>
            <a:miter lim="800000"/>
            <a:headEnd/>
            <a:tailEnd/>
          </a:ln>
          <a:extLst>
            <a:ext uri="{909E8E84-426E-40DD-AFC4-6F175D3DCCD1}">
              <a14:hiddenFill xmlns:a14="http://schemas.microsoft.com/office/drawing/2010/main">
                <a:solidFill>
                  <a:srgbClr val="FFFFFF"/>
                </a:solidFill>
              </a14:hiddenFill>
            </a:ext>
          </a:extLst>
        </p:spPr>
        <p:txBody>
          <a:bodyPr/>
          <a:lstStyle>
            <a:lvl1pPr marL="285750" indent="-285750">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SimSun" panose="02010600030101010101" pitchFamily="2" charset="-122"/>
                <a:sym typeface="Calibri" panose="020F0502020204030204" pitchFamily="34" charset="0"/>
              </a:defRPr>
            </a:lvl1pPr>
            <a:lvl2pPr marL="514350" indent="-1714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SimSun" panose="02010600030101010101" pitchFamily="2" charset="-122"/>
                <a:sym typeface="Calibri" panose="020F0502020204030204" pitchFamily="34" charset="0"/>
              </a:defRPr>
            </a:lvl2pPr>
            <a:lvl3pPr marL="857250" indent="-17145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SimSun" panose="02010600030101010101" pitchFamily="2" charset="-122"/>
                <a:sym typeface="Calibri" panose="020F0502020204030204" pitchFamily="34" charset="0"/>
              </a:defRPr>
            </a:lvl3pPr>
            <a:lvl4pPr marL="1200150" indent="-17145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SimSun" panose="02010600030101010101" pitchFamily="2" charset="-122"/>
                <a:sym typeface="Calibri" panose="020F0502020204030204" pitchFamily="34" charset="0"/>
              </a:defRPr>
            </a:lvl4pPr>
            <a:lvl5pPr marL="1543050" indent="-17145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SimSun" panose="02010600030101010101" pitchFamily="2" charset="-122"/>
                <a:sym typeface="Calibri" panose="020F0502020204030204" pitchFamily="34" charset="0"/>
              </a:defRPr>
            </a:lvl5pPr>
            <a:lvl6pPr marL="2000250" indent="-171450" defTabSz="4572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SimSun" panose="02010600030101010101" pitchFamily="2" charset="-122"/>
                <a:sym typeface="Calibri" panose="020F0502020204030204" pitchFamily="34" charset="0"/>
              </a:defRPr>
            </a:lvl6pPr>
            <a:lvl7pPr marL="2457450" indent="-171450" defTabSz="4572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SimSun" panose="02010600030101010101" pitchFamily="2" charset="-122"/>
                <a:sym typeface="Calibri" panose="020F0502020204030204" pitchFamily="34" charset="0"/>
              </a:defRPr>
            </a:lvl7pPr>
            <a:lvl8pPr marL="2914650" indent="-171450" defTabSz="4572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SimSun" panose="02010600030101010101" pitchFamily="2" charset="-122"/>
                <a:sym typeface="Calibri" panose="020F0502020204030204" pitchFamily="34" charset="0"/>
              </a:defRPr>
            </a:lvl8pPr>
            <a:lvl9pPr marL="3371850" indent="-171450" defTabSz="4572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SimSun" panose="02010600030101010101" pitchFamily="2" charset="-122"/>
                <a:sym typeface="Calibri" panose="020F0502020204030204" pitchFamily="34" charset="0"/>
              </a:defRPr>
            </a:lvl9pPr>
          </a:lstStyle>
          <a:p>
            <a:pPr algn="just">
              <a:lnSpc>
                <a:spcPct val="113000"/>
              </a:lnSpc>
              <a:spcBef>
                <a:spcPct val="0"/>
              </a:spcBef>
            </a:pPr>
            <a:r>
              <a:rPr lang="en-US" altLang="en-US" sz="1400">
                <a:solidFill>
                  <a:srgbClr val="000000"/>
                </a:solidFill>
                <a:latin typeface="Arial" panose="020B0604020202020204" pitchFamily="34" charset="0"/>
                <a:cs typeface="Arial" panose="020B0604020202020204" pitchFamily="34" charset="0"/>
              </a:rPr>
              <a:t>The CWP was initiated by the Second Economy Strategy Project, as an initiative of the Presidency aimed at contributing towards addressing structural inequalities in South Africa. </a:t>
            </a:r>
          </a:p>
          <a:p>
            <a:pPr algn="just">
              <a:lnSpc>
                <a:spcPct val="113000"/>
              </a:lnSpc>
              <a:spcBef>
                <a:spcPct val="0"/>
              </a:spcBef>
            </a:pPr>
            <a:endParaRPr lang="en-US" altLang="en-US" sz="1400">
              <a:solidFill>
                <a:srgbClr val="000000"/>
              </a:solidFill>
              <a:latin typeface="Arial" panose="020B0604020202020204" pitchFamily="34" charset="0"/>
              <a:cs typeface="Arial" panose="020B0604020202020204" pitchFamily="34" charset="0"/>
            </a:endParaRPr>
          </a:p>
          <a:p>
            <a:pPr algn="just">
              <a:lnSpc>
                <a:spcPct val="113000"/>
              </a:lnSpc>
              <a:spcBef>
                <a:spcPct val="0"/>
              </a:spcBef>
            </a:pPr>
            <a:r>
              <a:rPr lang="en-US" altLang="en-US" sz="1400">
                <a:solidFill>
                  <a:srgbClr val="000000"/>
                </a:solidFill>
                <a:latin typeface="Arial" panose="020B0604020202020204" pitchFamily="34" charset="0"/>
                <a:cs typeface="Arial" panose="020B0604020202020204" pitchFamily="34" charset="0"/>
              </a:rPr>
              <a:t>The CWP was approved by Cabinet in 2009 under the Second Economy Strategy: Addressing Inequality and Economic Marginalisation: A Strategic Framework. </a:t>
            </a:r>
          </a:p>
          <a:p>
            <a:pPr algn="just">
              <a:lnSpc>
                <a:spcPct val="113000"/>
              </a:lnSpc>
              <a:spcBef>
                <a:spcPct val="0"/>
              </a:spcBef>
            </a:pPr>
            <a:endParaRPr lang="en-US" altLang="en-US" sz="1400">
              <a:solidFill>
                <a:srgbClr val="000000"/>
              </a:solidFill>
              <a:latin typeface="Arial" panose="020B0604020202020204" pitchFamily="34" charset="0"/>
              <a:cs typeface="Arial" panose="020B0604020202020204" pitchFamily="34" charset="0"/>
            </a:endParaRPr>
          </a:p>
          <a:p>
            <a:pPr algn="just">
              <a:lnSpc>
                <a:spcPct val="113000"/>
              </a:lnSpc>
              <a:spcBef>
                <a:spcPct val="0"/>
              </a:spcBef>
            </a:pPr>
            <a:r>
              <a:rPr lang="en-US" altLang="en-US" sz="1400">
                <a:solidFill>
                  <a:srgbClr val="000000"/>
                </a:solidFill>
                <a:latin typeface="Arial" panose="020B0604020202020204" pitchFamily="34" charset="0"/>
                <a:cs typeface="Arial" panose="020B0604020202020204" pitchFamily="34" charset="0"/>
              </a:rPr>
              <a:t>Following a pilot project from 2007 to 2008, the Programme was incorporated into the Expanded Public Works Programme (EPWP) in 2009 and then transferred to the Department of Cooperative Governance in 2010. </a:t>
            </a:r>
          </a:p>
          <a:p>
            <a:pPr algn="just">
              <a:lnSpc>
                <a:spcPct val="113000"/>
              </a:lnSpc>
              <a:spcBef>
                <a:spcPct val="0"/>
              </a:spcBef>
            </a:pPr>
            <a:endParaRPr lang="en-US" altLang="en-US" sz="1400">
              <a:solidFill>
                <a:srgbClr val="000000"/>
              </a:solidFill>
              <a:latin typeface="Arial" panose="020B0604020202020204" pitchFamily="34" charset="0"/>
              <a:cs typeface="Arial" panose="020B0604020202020204" pitchFamily="34" charset="0"/>
            </a:endParaRPr>
          </a:p>
          <a:p>
            <a:pPr algn="just">
              <a:lnSpc>
                <a:spcPct val="113000"/>
              </a:lnSpc>
              <a:spcBef>
                <a:spcPct val="0"/>
              </a:spcBef>
            </a:pPr>
            <a:endParaRPr lang="en-US" altLang="en-US" sz="1400">
              <a:solidFill>
                <a:srgbClr val="000000"/>
              </a:solidFill>
              <a:latin typeface="Arial" panose="020B0604020202020204" pitchFamily="34" charset="0"/>
              <a:cs typeface="Arial" panose="020B0604020202020204" pitchFamily="34" charset="0"/>
            </a:endParaRPr>
          </a:p>
        </p:txBody>
      </p:sp>
      <p:pic>
        <p:nvPicPr>
          <p:cNvPr id="11273" name="Picture 22">
            <a:extLst>
              <a:ext uri="{FF2B5EF4-FFF2-40B4-BE49-F238E27FC236}">
                <a16:creationId xmlns:a16="http://schemas.microsoft.com/office/drawing/2014/main" id="{558CA158-3CE7-4D89-860A-BBDB358B99A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94364" y="2008189"/>
            <a:ext cx="4865687" cy="258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5" descr="C:\Users\BarilengD\Desktop\cwplogo.png">
            <a:extLst>
              <a:ext uri="{FF2B5EF4-FFF2-40B4-BE49-F238E27FC236}">
                <a16:creationId xmlns:a16="http://schemas.microsoft.com/office/drawing/2014/main" id="{B4072BDD-3DE0-474C-9801-08981D9813B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510713" y="6093619"/>
            <a:ext cx="2560638" cy="798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a:extLst>
              <a:ext uri="{FF2B5EF4-FFF2-40B4-BE49-F238E27FC236}">
                <a16:creationId xmlns:a16="http://schemas.microsoft.com/office/drawing/2014/main" id="{943FCCFB-B03C-4C83-8A61-87238AB475FF}"/>
              </a:ext>
            </a:extLst>
          </p:cNvPr>
          <p:cNvSpPr>
            <a:spLocks noGrp="1" noChangeArrowheads="1"/>
          </p:cNvSpPr>
          <p:nvPr>
            <p:ph type="title"/>
          </p:nvPr>
        </p:nvSpPr>
        <p:spPr>
          <a:xfrm>
            <a:off x="1547814" y="6350"/>
            <a:ext cx="9120187" cy="768350"/>
          </a:xfrm>
          <a:solidFill>
            <a:schemeClr val="accent6"/>
          </a:solidFill>
        </p:spPr>
        <p:txBody>
          <a:bodyPr>
            <a:normAutofit fontScale="90000"/>
          </a:bodyPr>
          <a:lstStyle/>
          <a:p>
            <a:pPr algn="ctr">
              <a:defRPr/>
            </a:pPr>
            <a:br>
              <a:rPr lang="en-US" altLang="en-US" sz="2400" b="1" dirty="0">
                <a:solidFill>
                  <a:srgbClr val="003A00"/>
                </a:solidFill>
                <a:latin typeface="Arial" panose="020B0604020202020204" pitchFamily="34" charset="0"/>
                <a:cs typeface="Arial" panose="020B0604020202020204" pitchFamily="34" charset="0"/>
              </a:rPr>
            </a:br>
            <a:br>
              <a:rPr lang="en-US" altLang="en-US" sz="2400" b="1" dirty="0">
                <a:solidFill>
                  <a:srgbClr val="003A00"/>
                </a:solidFill>
                <a:latin typeface="Arial" panose="020B0604020202020204" pitchFamily="34" charset="0"/>
                <a:cs typeface="Arial" panose="020B0604020202020204" pitchFamily="34" charset="0"/>
              </a:rPr>
            </a:br>
            <a:r>
              <a:rPr lang="en-US" altLang="en-US" sz="24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Situation Analysis  and current Challenge</a:t>
            </a:r>
            <a:br>
              <a:rPr lang="en-US" altLang="en-US" sz="24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br>
            <a:br>
              <a:rPr lang="en-US" altLang="en-US" sz="2400" dirty="0">
                <a:solidFill>
                  <a:schemeClr val="accent5">
                    <a:lumMod val="10000"/>
                  </a:schemeClr>
                </a:solidFill>
                <a:effectLst>
                  <a:outerShdw blurRad="38100" dist="38100" dir="2700000" algn="tl">
                    <a:srgbClr val="C0C0C0"/>
                  </a:outerShdw>
                </a:effectLst>
                <a:latin typeface="Arial" panose="020B0604020202020204" pitchFamily="34" charset="0"/>
                <a:cs typeface="Arial" panose="020B0604020202020204" pitchFamily="34" charset="0"/>
              </a:rPr>
            </a:br>
            <a:r>
              <a:rPr lang="en-ZA" altLang="en-US" sz="2400" b="1" dirty="0">
                <a:latin typeface="Arial" panose="020B0604020202020204" pitchFamily="34" charset="0"/>
                <a:cs typeface="Arial" panose="020B0604020202020204" pitchFamily="34" charset="0"/>
              </a:rPr>
              <a:t>  </a:t>
            </a:r>
          </a:p>
        </p:txBody>
      </p:sp>
      <p:sp>
        <p:nvSpPr>
          <p:cNvPr id="16387" name="Slide Number Placeholder 4">
            <a:extLst>
              <a:ext uri="{FF2B5EF4-FFF2-40B4-BE49-F238E27FC236}">
                <a16:creationId xmlns:a16="http://schemas.microsoft.com/office/drawing/2014/main" id="{00325E7D-75E5-4B8A-91FF-2B5FABBE3AF1}"/>
              </a:ext>
            </a:extLst>
          </p:cNvPr>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54A1DB26-253E-4EEE-8B4D-B5934888845D}" type="slidenum">
              <a:rPr lang="en-US" altLang="en-US" smtClean="0">
                <a:solidFill>
                  <a:srgbClr val="898989"/>
                </a:solidFill>
                <a:ea typeface="ＭＳ Ｐゴシック" panose="020B0600070205080204" pitchFamily="34" charset="-128"/>
              </a:rPr>
              <a:pPr/>
              <a:t>4</a:t>
            </a:fld>
            <a:endParaRPr lang="en-US" altLang="en-US" sz="1800">
              <a:solidFill>
                <a:srgbClr val="000000"/>
              </a:solidFill>
              <a:ea typeface="ＭＳ Ｐゴシック" panose="020B0600070205080204" pitchFamily="34" charset="-128"/>
            </a:endParaRPr>
          </a:p>
        </p:txBody>
      </p:sp>
      <p:pic>
        <p:nvPicPr>
          <p:cNvPr id="16390" name="Picture 7">
            <a:extLst>
              <a:ext uri="{FF2B5EF4-FFF2-40B4-BE49-F238E27FC236}">
                <a16:creationId xmlns:a16="http://schemas.microsoft.com/office/drawing/2014/main" id="{02499E69-5F82-4249-A4AB-8E1D073808D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5300" y="6083300"/>
            <a:ext cx="2235200" cy="661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91" name="Rectangle 1">
            <a:extLst>
              <a:ext uri="{FF2B5EF4-FFF2-40B4-BE49-F238E27FC236}">
                <a16:creationId xmlns:a16="http://schemas.microsoft.com/office/drawing/2014/main" id="{5FF9C200-4F1E-4C64-AB50-527A399B4886}"/>
              </a:ext>
            </a:extLst>
          </p:cNvPr>
          <p:cNvSpPr>
            <a:spLocks noChangeArrowheads="1"/>
          </p:cNvSpPr>
          <p:nvPr/>
        </p:nvSpPr>
        <p:spPr bwMode="auto">
          <a:xfrm>
            <a:off x="1739900" y="5827714"/>
            <a:ext cx="8591550" cy="46037"/>
          </a:xfrm>
          <a:prstGeom prst="rect">
            <a:avLst/>
          </a:prstGeom>
          <a:solidFill>
            <a:schemeClr val="accent2"/>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endParaRPr lang="en-US" altLang="en-US">
              <a:solidFill>
                <a:srgbClr val="000000"/>
              </a:solidFill>
            </a:endParaRPr>
          </a:p>
        </p:txBody>
      </p:sp>
      <p:sp>
        <p:nvSpPr>
          <p:cNvPr id="14" name="TextBox 13">
            <a:extLst>
              <a:ext uri="{FF2B5EF4-FFF2-40B4-BE49-F238E27FC236}">
                <a16:creationId xmlns:a16="http://schemas.microsoft.com/office/drawing/2014/main" id="{C6CC4715-82AB-41B2-AC45-AA3AC8491281}"/>
              </a:ext>
            </a:extLst>
          </p:cNvPr>
          <p:cNvSpPr txBox="1"/>
          <p:nvPr/>
        </p:nvSpPr>
        <p:spPr>
          <a:xfrm>
            <a:off x="1765300" y="914400"/>
            <a:ext cx="8801100" cy="4878771"/>
          </a:xfrm>
          <a:prstGeom prst="rect">
            <a:avLst/>
          </a:prstGeom>
          <a:noFill/>
        </p:spPr>
        <p:txBody>
          <a:bodyPr>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a:lnSpc>
                <a:spcPct val="140000"/>
              </a:lnSpc>
              <a:buClr>
                <a:srgbClr val="CC0000"/>
              </a:buClr>
              <a:defRPr/>
            </a:pPr>
            <a:r>
              <a:rPr lang="en-ZA" altLang="en-US" sz="1600" b="1" dirty="0">
                <a:solidFill>
                  <a:srgbClr val="538135"/>
                </a:solidFill>
                <a:cs typeface="Times New Roman" panose="02020603050405020304" pitchFamily="18" charset="0"/>
              </a:rPr>
              <a:t>Performance Challenges</a:t>
            </a:r>
          </a:p>
          <a:p>
            <a:pPr marL="358775" indent="-358775">
              <a:lnSpc>
                <a:spcPct val="140000"/>
              </a:lnSpc>
              <a:buClr>
                <a:srgbClr val="CC0000"/>
              </a:buClr>
              <a:buFont typeface="Arial" panose="020B0604020202020204" pitchFamily="34" charset="0"/>
              <a:buChar char="•"/>
              <a:defRPr/>
            </a:pPr>
            <a:r>
              <a:rPr lang="en-US" altLang="en-US" sz="1600" dirty="0">
                <a:cs typeface="Calibri" panose="020F0502020204030204" pitchFamily="34" charset="0"/>
              </a:rPr>
              <a:t>Since its inception, the Programme has been implemented through Implementing Agents (IAs) who are Non-Profit Organisations. </a:t>
            </a:r>
          </a:p>
          <a:p>
            <a:pPr marL="358775" indent="-358775">
              <a:lnSpc>
                <a:spcPct val="140000"/>
              </a:lnSpc>
              <a:buClr>
                <a:srgbClr val="CC0000"/>
              </a:buClr>
              <a:buFont typeface="Arial" panose="020B0604020202020204" pitchFamily="34" charset="0"/>
              <a:buChar char="•"/>
              <a:defRPr/>
            </a:pPr>
            <a:r>
              <a:rPr lang="en-US" altLang="en-US" sz="1600" dirty="0">
                <a:cs typeface="Calibri" panose="020F0502020204030204" pitchFamily="34" charset="0"/>
              </a:rPr>
              <a:t>The Programme has constantly been receiving negative audit outcomes and not reaching its desired development effectiveness.</a:t>
            </a:r>
          </a:p>
          <a:p>
            <a:pPr marL="358775" indent="-358775">
              <a:lnSpc>
                <a:spcPct val="140000"/>
              </a:lnSpc>
              <a:buClr>
                <a:srgbClr val="CC0000"/>
              </a:buClr>
              <a:buFont typeface="Arial" panose="020B0604020202020204" pitchFamily="34" charset="0"/>
              <a:buChar char="•"/>
              <a:defRPr/>
            </a:pPr>
            <a:r>
              <a:rPr lang="en-US" altLang="en-US" sz="1600" dirty="0">
                <a:cs typeface="Calibri" panose="020F0502020204030204" pitchFamily="34" charset="0"/>
              </a:rPr>
              <a:t>The following outlines the key challenges:</a:t>
            </a:r>
          </a:p>
          <a:p>
            <a:pPr marL="719138" lvl="1" indent="-360363">
              <a:lnSpc>
                <a:spcPct val="140000"/>
              </a:lnSpc>
              <a:buClr>
                <a:srgbClr val="CC0000"/>
              </a:buClr>
              <a:buFont typeface="Courier New" panose="02070309020205020404" pitchFamily="49" charset="0"/>
              <a:buChar char="o"/>
              <a:defRPr/>
            </a:pPr>
            <a:r>
              <a:rPr lang="en-US" altLang="en-US" sz="1600" dirty="0">
                <a:cs typeface="Calibri" panose="020F0502020204030204" pitchFamily="34" charset="0"/>
              </a:rPr>
              <a:t>Oversight and Monitoring of ALL Assets </a:t>
            </a:r>
          </a:p>
          <a:p>
            <a:pPr marL="1119188" lvl="2" indent="-360363">
              <a:lnSpc>
                <a:spcPct val="140000"/>
              </a:lnSpc>
              <a:buClr>
                <a:srgbClr val="CC0000"/>
              </a:buClr>
              <a:buFont typeface="Wingdings" panose="05000000000000000000" pitchFamily="2" charset="2"/>
              <a:buChar char="§"/>
              <a:defRPr/>
            </a:pPr>
            <a:r>
              <a:rPr lang="en-US" altLang="en-US" sz="1600" dirty="0">
                <a:cs typeface="Calibri" panose="020F0502020204030204" pitchFamily="34" charset="0"/>
              </a:rPr>
              <a:t>Implications for Financial Reporting </a:t>
            </a:r>
          </a:p>
          <a:p>
            <a:pPr marL="1119188" lvl="2" indent="-360363">
              <a:lnSpc>
                <a:spcPct val="140000"/>
              </a:lnSpc>
              <a:buClr>
                <a:srgbClr val="CC0000"/>
              </a:buClr>
              <a:buFont typeface="Wingdings" panose="05000000000000000000" pitchFamily="2" charset="2"/>
              <a:buChar char="§"/>
              <a:defRPr/>
            </a:pPr>
            <a:r>
              <a:rPr lang="en-US" altLang="en-US" sz="1600" dirty="0">
                <a:cs typeface="Calibri" panose="020F0502020204030204" pitchFamily="34" charset="0"/>
              </a:rPr>
              <a:t>Audit Outcomes </a:t>
            </a:r>
          </a:p>
          <a:p>
            <a:pPr marL="719138" indent="-360363">
              <a:lnSpc>
                <a:spcPct val="140000"/>
              </a:lnSpc>
              <a:buClr>
                <a:srgbClr val="CC0000"/>
              </a:buClr>
              <a:buFont typeface="Courier New" panose="02070309020205020404" pitchFamily="49" charset="0"/>
              <a:buChar char="o"/>
              <a:defRPr/>
            </a:pPr>
            <a:r>
              <a:rPr lang="en-US" altLang="en-US" sz="1600" dirty="0">
                <a:cs typeface="Calibri" panose="020F0502020204030204" pitchFamily="34" charset="0"/>
              </a:rPr>
              <a:t>Asset Management Policy</a:t>
            </a:r>
          </a:p>
          <a:p>
            <a:pPr marL="1077913" lvl="2" indent="-273050">
              <a:lnSpc>
                <a:spcPct val="140000"/>
              </a:lnSpc>
              <a:buClr>
                <a:srgbClr val="CC0000"/>
              </a:buClr>
              <a:buFont typeface="Wingdings" panose="05000000000000000000" pitchFamily="2" charset="2"/>
              <a:buChar char="§"/>
              <a:defRPr/>
            </a:pPr>
            <a:r>
              <a:rPr lang="en-US" altLang="en-US" sz="1600" dirty="0">
                <a:cs typeface="Calibri" panose="020F0502020204030204" pitchFamily="34" charset="0"/>
              </a:rPr>
              <a:t> Disposal </a:t>
            </a:r>
          </a:p>
          <a:p>
            <a:pPr marL="1077913" lvl="2" indent="-273050">
              <a:lnSpc>
                <a:spcPct val="140000"/>
              </a:lnSpc>
              <a:buClr>
                <a:srgbClr val="CC0000"/>
              </a:buClr>
              <a:buFont typeface="Wingdings" panose="05000000000000000000" pitchFamily="2" charset="2"/>
              <a:buChar char="§"/>
              <a:defRPr/>
            </a:pPr>
            <a:r>
              <a:rPr lang="en-US" altLang="en-US" sz="1600" dirty="0">
                <a:cs typeface="Calibri" panose="020F0502020204030204" pitchFamily="34" charset="0"/>
              </a:rPr>
              <a:t>Classification </a:t>
            </a:r>
          </a:p>
          <a:p>
            <a:pPr marL="1077913" lvl="2" indent="-273050">
              <a:lnSpc>
                <a:spcPct val="140000"/>
              </a:lnSpc>
              <a:buClr>
                <a:srgbClr val="CC0000"/>
              </a:buClr>
              <a:buFont typeface="Wingdings" panose="05000000000000000000" pitchFamily="2" charset="2"/>
              <a:buChar char="§"/>
              <a:defRPr/>
            </a:pPr>
            <a:r>
              <a:rPr lang="en-US" altLang="en-US" sz="1600" dirty="0">
                <a:cs typeface="Calibri" panose="020F0502020204030204" pitchFamily="34" charset="0"/>
              </a:rPr>
              <a:t>Non-adherence to government procurement prescripts</a:t>
            </a:r>
          </a:p>
          <a:p>
            <a:pPr marL="1077913" lvl="1" indent="-273050">
              <a:lnSpc>
                <a:spcPct val="140000"/>
              </a:lnSpc>
              <a:buClr>
                <a:srgbClr val="CC0000"/>
              </a:buClr>
              <a:buFont typeface="Wingdings" panose="05000000000000000000" pitchFamily="2" charset="2"/>
              <a:buChar char="§"/>
              <a:defRPr/>
            </a:pPr>
            <a:r>
              <a:rPr lang="en-US" altLang="en-US" sz="1600" dirty="0">
                <a:cs typeface="Calibri" panose="020F0502020204030204" pitchFamily="34" charset="0"/>
              </a:rPr>
              <a:t>Non-compliance to administrative procedures (bid evaluation and adjudication)</a:t>
            </a:r>
          </a:p>
        </p:txBody>
      </p:sp>
      <p:pic>
        <p:nvPicPr>
          <p:cNvPr id="9" name="Picture 5" descr="C:\Users\BarilengD\Desktop\cwplogo.png">
            <a:extLst>
              <a:ext uri="{FF2B5EF4-FFF2-40B4-BE49-F238E27FC236}">
                <a16:creationId xmlns:a16="http://schemas.microsoft.com/office/drawing/2014/main" id="{CC8BAAD1-D620-4FD4-9E26-3450E074578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10713" y="6093619"/>
            <a:ext cx="2560638" cy="798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E0A321-BCA8-4E5F-9274-0DEC735CCE10}"/>
              </a:ext>
            </a:extLst>
          </p:cNvPr>
          <p:cNvSpPr>
            <a:spLocks noGrp="1"/>
          </p:cNvSpPr>
          <p:nvPr>
            <p:ph type="title"/>
          </p:nvPr>
        </p:nvSpPr>
        <p:spPr>
          <a:solidFill>
            <a:schemeClr val="accent6"/>
          </a:solidFill>
        </p:spPr>
        <p:txBody>
          <a:bodyPr/>
          <a:lstStyle/>
          <a:p>
            <a:r>
              <a:rPr lang="en-US" b="1" dirty="0"/>
              <a:t>More Challenges:</a:t>
            </a:r>
          </a:p>
        </p:txBody>
      </p:sp>
      <p:sp>
        <p:nvSpPr>
          <p:cNvPr id="3" name="Content Placeholder 2">
            <a:extLst>
              <a:ext uri="{FF2B5EF4-FFF2-40B4-BE49-F238E27FC236}">
                <a16:creationId xmlns:a16="http://schemas.microsoft.com/office/drawing/2014/main" id="{35C7389A-CEBD-41DA-8714-DEA54FED7F45}"/>
              </a:ext>
            </a:extLst>
          </p:cNvPr>
          <p:cNvSpPr>
            <a:spLocks noGrp="1"/>
          </p:cNvSpPr>
          <p:nvPr>
            <p:ph idx="1"/>
          </p:nvPr>
        </p:nvSpPr>
        <p:spPr/>
        <p:txBody>
          <a:bodyPr/>
          <a:lstStyle/>
          <a:p>
            <a:pPr lvl="1"/>
            <a:r>
              <a:rPr lang="en-US" b="1" dirty="0"/>
              <a:t> </a:t>
            </a:r>
            <a:r>
              <a:rPr lang="en-ZA" i="1" dirty="0"/>
              <a:t>NPOs have not been submitting their monthly reports in line with what has been procured in the form of additions register and not reviewed regularly as required by their SLA.</a:t>
            </a:r>
            <a:endParaRPr lang="en-US" dirty="0"/>
          </a:p>
          <a:p>
            <a:r>
              <a:rPr lang="en-ZA" dirty="0"/>
              <a:t> </a:t>
            </a:r>
            <a:r>
              <a:rPr lang="en-ZA" i="1" dirty="0"/>
              <a:t>Not all assets and additions are tagged / barcoded, verified for physical existence and the asset register is not updated regularly</a:t>
            </a:r>
            <a:r>
              <a:rPr lang="en-ZA" dirty="0"/>
              <a:t>. </a:t>
            </a:r>
            <a:endParaRPr lang="en-US" dirty="0"/>
          </a:p>
          <a:p>
            <a:endParaRPr lang="en-US" dirty="0"/>
          </a:p>
          <a:p>
            <a:r>
              <a:rPr lang="en-ZA" dirty="0"/>
              <a:t>The Department is currently using a manual system i.e. Excel spreadsheet</a:t>
            </a:r>
            <a:r>
              <a:rPr lang="en-ZA" b="1" dirty="0"/>
              <a:t> to manage assets register</a:t>
            </a:r>
            <a:endParaRPr lang="en-US" b="1" dirty="0"/>
          </a:p>
        </p:txBody>
      </p:sp>
      <p:pic>
        <p:nvPicPr>
          <p:cNvPr id="4" name="Picture 5" descr="C:\Users\BarilengD\Desktop\cwplogo.png">
            <a:extLst>
              <a:ext uri="{FF2B5EF4-FFF2-40B4-BE49-F238E27FC236}">
                <a16:creationId xmlns:a16="http://schemas.microsoft.com/office/drawing/2014/main" id="{073AD419-927B-4C45-9E9F-CE6DE1EF1CC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10713" y="6093619"/>
            <a:ext cx="2560638" cy="798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7" descr="correct cogta logo smaller.jpg">
            <a:extLst>
              <a:ext uri="{FF2B5EF4-FFF2-40B4-BE49-F238E27FC236}">
                <a16:creationId xmlns:a16="http://schemas.microsoft.com/office/drawing/2014/main" id="{1E6E945F-A337-4988-AB87-5B4752FDD1D2}"/>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85775" y="5572126"/>
            <a:ext cx="4095751" cy="12858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735100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E0A321-BCA8-4E5F-9274-0DEC735CCE10}"/>
              </a:ext>
            </a:extLst>
          </p:cNvPr>
          <p:cNvSpPr>
            <a:spLocks noGrp="1"/>
          </p:cNvSpPr>
          <p:nvPr>
            <p:ph type="title"/>
          </p:nvPr>
        </p:nvSpPr>
        <p:spPr>
          <a:solidFill>
            <a:schemeClr val="accent6"/>
          </a:solidFill>
        </p:spPr>
        <p:txBody>
          <a:bodyPr/>
          <a:lstStyle/>
          <a:p>
            <a:r>
              <a:rPr lang="en-US" b="1" dirty="0"/>
              <a:t>Our Requirement:</a:t>
            </a:r>
          </a:p>
        </p:txBody>
      </p:sp>
      <p:sp>
        <p:nvSpPr>
          <p:cNvPr id="3" name="Content Placeholder 2">
            <a:extLst>
              <a:ext uri="{FF2B5EF4-FFF2-40B4-BE49-F238E27FC236}">
                <a16:creationId xmlns:a16="http://schemas.microsoft.com/office/drawing/2014/main" id="{35C7389A-CEBD-41DA-8714-DEA54FED7F45}"/>
              </a:ext>
            </a:extLst>
          </p:cNvPr>
          <p:cNvSpPr>
            <a:spLocks noGrp="1"/>
          </p:cNvSpPr>
          <p:nvPr>
            <p:ph idx="1"/>
          </p:nvPr>
        </p:nvSpPr>
        <p:spPr/>
        <p:txBody>
          <a:bodyPr/>
          <a:lstStyle/>
          <a:p>
            <a:pPr lvl="1"/>
            <a:r>
              <a:rPr lang="en-US" b="1" dirty="0"/>
              <a:t> </a:t>
            </a:r>
            <a:r>
              <a:rPr lang="en-ZA" dirty="0"/>
              <a:t>There are approximately 4500 CWP Sites and Sub-sites (actual locations) with related assets, inventory and consumables which are spread across the length and breadth of the country. They are largely located in poor wards of municipalities, some of which are rural and peri-urban. </a:t>
            </a:r>
            <a:endParaRPr lang="en-US" dirty="0"/>
          </a:p>
          <a:p>
            <a:r>
              <a:rPr lang="en-ZA" dirty="0"/>
              <a:t> </a:t>
            </a:r>
            <a:endParaRPr lang="en-US" dirty="0"/>
          </a:p>
          <a:p>
            <a:pPr lvl="1"/>
            <a:r>
              <a:rPr lang="en-ZA" dirty="0"/>
              <a:t>These CWP sites and sub-sites are in villages, townships and informal settlements by virtue of the intention of the programme to target communities. deemed unprivileged.</a:t>
            </a:r>
            <a:r>
              <a:rPr lang="en-ZA" b="1" dirty="0"/>
              <a:t> All resources kept in these locations must be recorded and properly accounted for.</a:t>
            </a:r>
            <a:endParaRPr lang="en-US" dirty="0"/>
          </a:p>
          <a:p>
            <a:pPr marL="0" indent="0">
              <a:buNone/>
            </a:pPr>
            <a:endParaRPr lang="en-US" b="1" dirty="0"/>
          </a:p>
        </p:txBody>
      </p:sp>
      <p:pic>
        <p:nvPicPr>
          <p:cNvPr id="4" name="Picture 5" descr="C:\Users\BarilengD\Desktop\cwplogo.png">
            <a:extLst>
              <a:ext uri="{FF2B5EF4-FFF2-40B4-BE49-F238E27FC236}">
                <a16:creationId xmlns:a16="http://schemas.microsoft.com/office/drawing/2014/main" id="{073AD419-927B-4C45-9E9F-CE6DE1EF1CC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10713" y="6093619"/>
            <a:ext cx="2560638" cy="798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7" descr="correct cogta logo smaller.jpg">
            <a:extLst>
              <a:ext uri="{FF2B5EF4-FFF2-40B4-BE49-F238E27FC236}">
                <a16:creationId xmlns:a16="http://schemas.microsoft.com/office/drawing/2014/main" id="{1E6E945F-A337-4988-AB87-5B4752FDD1D2}"/>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85775" y="5572126"/>
            <a:ext cx="4095751" cy="12858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330357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E0A321-BCA8-4E5F-9274-0DEC735CCE10}"/>
              </a:ext>
            </a:extLst>
          </p:cNvPr>
          <p:cNvSpPr>
            <a:spLocks noGrp="1"/>
          </p:cNvSpPr>
          <p:nvPr>
            <p:ph type="title"/>
          </p:nvPr>
        </p:nvSpPr>
        <p:spPr>
          <a:solidFill>
            <a:schemeClr val="accent6"/>
          </a:solidFill>
        </p:spPr>
        <p:txBody>
          <a:bodyPr/>
          <a:lstStyle/>
          <a:p>
            <a:r>
              <a:rPr lang="en-US" b="1" dirty="0"/>
              <a:t>Our Requirement:</a:t>
            </a:r>
          </a:p>
        </p:txBody>
      </p:sp>
      <p:sp>
        <p:nvSpPr>
          <p:cNvPr id="3" name="Content Placeholder 2">
            <a:extLst>
              <a:ext uri="{FF2B5EF4-FFF2-40B4-BE49-F238E27FC236}">
                <a16:creationId xmlns:a16="http://schemas.microsoft.com/office/drawing/2014/main" id="{35C7389A-CEBD-41DA-8714-DEA54FED7F45}"/>
              </a:ext>
            </a:extLst>
          </p:cNvPr>
          <p:cNvSpPr>
            <a:spLocks noGrp="1"/>
          </p:cNvSpPr>
          <p:nvPr>
            <p:ph idx="1"/>
          </p:nvPr>
        </p:nvSpPr>
        <p:spPr/>
        <p:txBody>
          <a:bodyPr/>
          <a:lstStyle/>
          <a:p>
            <a:r>
              <a:rPr lang="en-US" b="1" dirty="0"/>
              <a:t> Physical Verification Per Site</a:t>
            </a:r>
          </a:p>
          <a:p>
            <a:r>
              <a:rPr lang="en-US" b="1" dirty="0"/>
              <a:t>Process to be followed  </a:t>
            </a:r>
          </a:p>
          <a:p>
            <a:r>
              <a:rPr lang="en-US" b="1" dirty="0"/>
              <a:t>Requirements per the Bid </a:t>
            </a:r>
          </a:p>
        </p:txBody>
      </p:sp>
      <p:pic>
        <p:nvPicPr>
          <p:cNvPr id="4" name="Picture 5" descr="C:\Users\BarilengD\Desktop\cwplogo.png">
            <a:extLst>
              <a:ext uri="{FF2B5EF4-FFF2-40B4-BE49-F238E27FC236}">
                <a16:creationId xmlns:a16="http://schemas.microsoft.com/office/drawing/2014/main" id="{073AD419-927B-4C45-9E9F-CE6DE1EF1CC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10713" y="6093619"/>
            <a:ext cx="2560638" cy="798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7" descr="correct cogta logo smaller.jpg">
            <a:extLst>
              <a:ext uri="{FF2B5EF4-FFF2-40B4-BE49-F238E27FC236}">
                <a16:creationId xmlns:a16="http://schemas.microsoft.com/office/drawing/2014/main" id="{1E6E945F-A337-4988-AB87-5B4752FDD1D2}"/>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85775" y="5572126"/>
            <a:ext cx="4095751" cy="12858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765390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7A2A8D-26EC-44DC-952F-67F5DDF80CB1}"/>
              </a:ext>
            </a:extLst>
          </p:cNvPr>
          <p:cNvSpPr>
            <a:spLocks noGrp="1"/>
          </p:cNvSpPr>
          <p:nvPr>
            <p:ph type="title"/>
          </p:nvPr>
        </p:nvSpPr>
        <p:spPr>
          <a:solidFill>
            <a:schemeClr val="accent6"/>
          </a:solidFill>
        </p:spPr>
        <p:txBody>
          <a:bodyPr/>
          <a:lstStyle/>
          <a:p>
            <a:r>
              <a:rPr lang="en-US" b="1" dirty="0"/>
              <a:t>Steps Taken So far</a:t>
            </a:r>
          </a:p>
        </p:txBody>
      </p:sp>
      <p:sp>
        <p:nvSpPr>
          <p:cNvPr id="3" name="Content Placeholder 2">
            <a:extLst>
              <a:ext uri="{FF2B5EF4-FFF2-40B4-BE49-F238E27FC236}">
                <a16:creationId xmlns:a16="http://schemas.microsoft.com/office/drawing/2014/main" id="{D559AA78-A000-44EA-85F6-B7EBB44CB424}"/>
              </a:ext>
            </a:extLst>
          </p:cNvPr>
          <p:cNvSpPr>
            <a:spLocks noGrp="1"/>
          </p:cNvSpPr>
          <p:nvPr>
            <p:ph idx="1"/>
          </p:nvPr>
        </p:nvSpPr>
        <p:spPr>
          <a:solidFill>
            <a:schemeClr val="bg2"/>
          </a:solidFill>
        </p:spPr>
        <p:txBody>
          <a:bodyPr/>
          <a:lstStyle/>
          <a:p>
            <a:r>
              <a:rPr lang="en-US" b="1" dirty="0"/>
              <a:t>Each NPO has given  their asset status</a:t>
            </a:r>
          </a:p>
          <a:p>
            <a:r>
              <a:rPr lang="en-US" b="1" dirty="0"/>
              <a:t>Mixed bag – assets, tools, consumables </a:t>
            </a:r>
          </a:p>
          <a:p>
            <a:r>
              <a:rPr lang="en-US" b="1" dirty="0"/>
              <a:t>Inconsistencies </a:t>
            </a:r>
          </a:p>
        </p:txBody>
      </p:sp>
      <p:pic>
        <p:nvPicPr>
          <p:cNvPr id="4" name="Picture 5" descr="C:\Users\BarilengD\Desktop\cwplogo.png">
            <a:extLst>
              <a:ext uri="{FF2B5EF4-FFF2-40B4-BE49-F238E27FC236}">
                <a16:creationId xmlns:a16="http://schemas.microsoft.com/office/drawing/2014/main" id="{9B8F3F22-D0F7-45D5-AF7A-CEC22108DBC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01050" y="6176963"/>
            <a:ext cx="2952750" cy="681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7" descr="correct cogta logo smaller.jpg">
            <a:extLst>
              <a:ext uri="{FF2B5EF4-FFF2-40B4-BE49-F238E27FC236}">
                <a16:creationId xmlns:a16="http://schemas.microsoft.com/office/drawing/2014/main" id="{C0353354-CA7C-463E-B0B3-DE11C649FB9A}"/>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38200" y="6176962"/>
            <a:ext cx="3990975" cy="681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46236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453444-ADF2-42DA-8B2A-265644BC4405}"/>
              </a:ext>
            </a:extLst>
          </p:cNvPr>
          <p:cNvSpPr>
            <a:spLocks noGrp="1"/>
          </p:cNvSpPr>
          <p:nvPr>
            <p:ph type="title"/>
          </p:nvPr>
        </p:nvSpPr>
        <p:spPr>
          <a:solidFill>
            <a:schemeClr val="accent6"/>
          </a:solidFill>
        </p:spPr>
        <p:txBody>
          <a:bodyPr/>
          <a:lstStyle/>
          <a:p>
            <a:r>
              <a:rPr lang="en-US" b="1" dirty="0"/>
              <a:t>Discussion and Questions </a:t>
            </a:r>
          </a:p>
        </p:txBody>
      </p:sp>
      <p:sp>
        <p:nvSpPr>
          <p:cNvPr id="3" name="Content Placeholder 2">
            <a:extLst>
              <a:ext uri="{FF2B5EF4-FFF2-40B4-BE49-F238E27FC236}">
                <a16:creationId xmlns:a16="http://schemas.microsoft.com/office/drawing/2014/main" id="{35C74B06-9686-4026-A636-5937988B787F}"/>
              </a:ext>
            </a:extLst>
          </p:cNvPr>
          <p:cNvSpPr>
            <a:spLocks noGrp="1"/>
          </p:cNvSpPr>
          <p:nvPr>
            <p:ph idx="1"/>
          </p:nvPr>
        </p:nvSpPr>
        <p:spPr/>
        <p:txBody>
          <a:bodyPr/>
          <a:lstStyle/>
          <a:p>
            <a:pPr marL="0" indent="0">
              <a:buNone/>
            </a:pPr>
            <a:endParaRPr lang="en-US" dirty="0"/>
          </a:p>
          <a:p>
            <a:pPr marL="0" indent="0">
              <a:buNone/>
            </a:pPr>
            <a:endParaRPr lang="en-US" dirty="0"/>
          </a:p>
          <a:p>
            <a:pPr marL="0" indent="0">
              <a:buNone/>
            </a:pPr>
            <a:r>
              <a:rPr lang="en-US" dirty="0"/>
              <a:t>Questions and discussion </a:t>
            </a:r>
          </a:p>
        </p:txBody>
      </p:sp>
      <p:pic>
        <p:nvPicPr>
          <p:cNvPr id="4" name="Picture 5" descr="C:\Users\BarilengD\Desktop\cwplogo.png">
            <a:extLst>
              <a:ext uri="{FF2B5EF4-FFF2-40B4-BE49-F238E27FC236}">
                <a16:creationId xmlns:a16="http://schemas.microsoft.com/office/drawing/2014/main" id="{96156554-B948-4787-A561-E7EE54C599D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25000" y="6059488"/>
            <a:ext cx="2560638" cy="798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7" descr="correct cogta logo smaller.jpg">
            <a:extLst>
              <a:ext uri="{FF2B5EF4-FFF2-40B4-BE49-F238E27FC236}">
                <a16:creationId xmlns:a16="http://schemas.microsoft.com/office/drawing/2014/main" id="{679F7F86-50AA-4DCE-8CF4-1CDAE4AAD59C}"/>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57225" y="5981700"/>
            <a:ext cx="4271963" cy="87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4168238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37451</TotalTime>
  <Words>474</Words>
  <Application>Microsoft Office PowerPoint</Application>
  <PresentationFormat>Widescreen</PresentationFormat>
  <Paragraphs>67</Paragraphs>
  <Slides>9</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9</vt:i4>
      </vt:variant>
    </vt:vector>
  </HeadingPairs>
  <TitlesOfParts>
    <vt:vector size="16" baseType="lpstr">
      <vt:lpstr>Arial</vt:lpstr>
      <vt:lpstr>Calibri</vt:lpstr>
      <vt:lpstr>Calibri Light</vt:lpstr>
      <vt:lpstr>Century Gothic</vt:lpstr>
      <vt:lpstr>Courier New</vt:lpstr>
      <vt:lpstr>Wingdings</vt:lpstr>
      <vt:lpstr>Office Theme</vt:lpstr>
      <vt:lpstr>MEETING WITH NPOS</vt:lpstr>
      <vt:lpstr>PowerPoint Presentation</vt:lpstr>
      <vt:lpstr>  Inception Background &amp; Objectives of CWP    </vt:lpstr>
      <vt:lpstr>  Situation Analysis  and current Challenge    </vt:lpstr>
      <vt:lpstr>More Challenges:</vt:lpstr>
      <vt:lpstr>Our Requirement:</vt:lpstr>
      <vt:lpstr>Our Requirement:</vt:lpstr>
      <vt:lpstr>Steps Taken So far</vt:lpstr>
      <vt:lpstr>Discussion and Questions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NPO Meeting – Finance Discussion</dc:title>
  <dc:creator>Sanele Nyoka</dc:creator>
  <cp:lastModifiedBy>Sanele Nyoka</cp:lastModifiedBy>
  <cp:revision>25</cp:revision>
  <dcterms:created xsi:type="dcterms:W3CDTF">2020-12-10T09:27:52Z</dcterms:created>
  <dcterms:modified xsi:type="dcterms:W3CDTF">2021-01-05T09:39:05Z</dcterms:modified>
</cp:coreProperties>
</file>